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88" r:id="rId2"/>
    <p:sldId id="387" r:id="rId3"/>
    <p:sldId id="390" r:id="rId4"/>
    <p:sldId id="452" r:id="rId5"/>
    <p:sldId id="420" r:id="rId6"/>
    <p:sldId id="423" r:id="rId7"/>
    <p:sldId id="395" r:id="rId8"/>
    <p:sldId id="386" r:id="rId9"/>
    <p:sldId id="425" r:id="rId10"/>
    <p:sldId id="432" r:id="rId11"/>
    <p:sldId id="433" r:id="rId12"/>
    <p:sldId id="426" r:id="rId13"/>
    <p:sldId id="434" r:id="rId14"/>
    <p:sldId id="435" r:id="rId15"/>
    <p:sldId id="436" r:id="rId16"/>
    <p:sldId id="437" r:id="rId17"/>
    <p:sldId id="438" r:id="rId18"/>
    <p:sldId id="439" r:id="rId19"/>
    <p:sldId id="451" r:id="rId20"/>
    <p:sldId id="427" r:id="rId21"/>
    <p:sldId id="440" r:id="rId22"/>
    <p:sldId id="441" r:id="rId23"/>
    <p:sldId id="462" r:id="rId24"/>
    <p:sldId id="464" r:id="rId25"/>
    <p:sldId id="442" r:id="rId26"/>
    <p:sldId id="448" r:id="rId27"/>
    <p:sldId id="466" r:id="rId28"/>
    <p:sldId id="463" r:id="rId29"/>
    <p:sldId id="443" r:id="rId30"/>
    <p:sldId id="444" r:id="rId31"/>
    <p:sldId id="445" r:id="rId32"/>
    <p:sldId id="465" r:id="rId33"/>
    <p:sldId id="446" r:id="rId34"/>
    <p:sldId id="428" r:id="rId35"/>
    <p:sldId id="449" r:id="rId36"/>
    <p:sldId id="450" r:id="rId37"/>
    <p:sldId id="424" r:id="rId38"/>
    <p:sldId id="404" r:id="rId39"/>
    <p:sldId id="402" r:id="rId40"/>
    <p:sldId id="378" r:id="rId41"/>
    <p:sldId id="459" r:id="rId42"/>
    <p:sldId id="460" r:id="rId43"/>
    <p:sldId id="408" r:id="rId44"/>
  </p:sldIdLst>
  <p:sldSz cx="9144000" cy="5143500" type="screen16x9"/>
  <p:notesSz cx="6858000" cy="9144000"/>
  <p:custDataLst>
    <p:tags r:id="rId4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B9BC2"/>
    <a:srgbClr val="E9E9E9"/>
    <a:srgbClr val="4AE0D4"/>
    <a:srgbClr val="34AAC8"/>
    <a:srgbClr val="EE3636"/>
    <a:srgbClr val="53C3B0"/>
    <a:srgbClr val="F49022"/>
    <a:srgbClr val="317FB7"/>
    <a:srgbClr val="19A7D7"/>
    <a:srgbClr val="EA706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浅色样式 2 - 强调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882" autoAdjust="0"/>
    <p:restoredTop sz="94784" autoAdjust="0"/>
  </p:normalViewPr>
  <p:slideViewPr>
    <p:cSldViewPr>
      <p:cViewPr varScale="1">
        <p:scale>
          <a:sx n="89" d="100"/>
          <a:sy n="89" d="100"/>
        </p:scale>
        <p:origin x="-954"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1306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2A480B-24F9-4CDC-955A-E4C7F6E7F866}" type="datetimeFigureOut">
              <a:rPr lang="zh-CN" altLang="en-US" smtClean="0"/>
              <a:pPr/>
              <a:t>2019/8/1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AE2D31-2B6A-425C-8DAF-63D853CEDF05}" type="slidenum">
              <a:rPr lang="zh-CN" altLang="en-US" smtClean="0"/>
              <a:pPr/>
              <a:t>‹#›</a:t>
            </a:fld>
            <a:endParaRPr lang="zh-CN" altLang="en-US"/>
          </a:p>
        </p:txBody>
      </p:sp>
    </p:spTree>
    <p:extLst>
      <p:ext uri="{BB962C8B-B14F-4D97-AF65-F5344CB8AC3E}">
        <p14:creationId xmlns:p14="http://schemas.microsoft.com/office/powerpoint/2010/main" xmlns="" val="1064234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AE2D31-2B6A-425C-8DAF-63D853CEDF05}" type="slidenum">
              <a:rPr lang="zh-CN" altLang="en-US" smtClean="0"/>
              <a:pPr/>
              <a:t>1</a:t>
            </a:fld>
            <a:endParaRPr lang="zh-CN" altLang="en-US"/>
          </a:p>
        </p:txBody>
      </p:sp>
    </p:spTree>
    <p:extLst>
      <p:ext uri="{BB962C8B-B14F-4D97-AF65-F5344CB8AC3E}">
        <p14:creationId xmlns:p14="http://schemas.microsoft.com/office/powerpoint/2010/main" xmlns="" val="2766792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1AE2D31-2B6A-425C-8DAF-63D853CEDF05}" type="slidenum">
              <a:rPr lang="zh-CN" altLang="en-US" smtClean="0"/>
              <a:pPr/>
              <a:t>28</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1AE2D31-2B6A-425C-8DAF-63D853CEDF05}" type="slidenum">
              <a:rPr lang="zh-CN" altLang="en-US" smtClean="0"/>
              <a:pPr/>
              <a:t>32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AE2D31-2B6A-425C-8DAF-63D853CEDF05}" type="slidenum">
              <a:rPr lang="zh-CN" altLang="en-US" smtClean="0"/>
              <a:pPr/>
              <a:t>37</a:t>
            </a:fld>
            <a:endParaRPr lang="zh-CN" altLang="en-US"/>
          </a:p>
        </p:txBody>
      </p:sp>
    </p:spTree>
    <p:extLst>
      <p:ext uri="{BB962C8B-B14F-4D97-AF65-F5344CB8AC3E}">
        <p14:creationId xmlns:p14="http://schemas.microsoft.com/office/powerpoint/2010/main" xmlns="" val="4162402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AE2D31-2B6A-425C-8DAF-63D853CEDF05}" type="slidenum">
              <a:rPr lang="zh-CN" altLang="en-US" smtClean="0"/>
              <a:pPr/>
              <a:t>40</a:t>
            </a:fld>
            <a:endParaRPr lang="zh-CN" altLang="en-US"/>
          </a:p>
        </p:txBody>
      </p:sp>
    </p:spTree>
    <p:extLst>
      <p:ext uri="{BB962C8B-B14F-4D97-AF65-F5344CB8AC3E}">
        <p14:creationId xmlns:p14="http://schemas.microsoft.com/office/powerpoint/2010/main" xmlns="" val="1168167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1AE2D31-2B6A-425C-8DAF-63D853CEDF05}" type="slidenum">
              <a:rPr lang="zh-CN" altLang="en-US" smtClean="0"/>
              <a:pPr/>
              <a:t>41</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1AE2D31-2B6A-425C-8DAF-63D853CEDF05}" type="slidenum">
              <a:rPr lang="zh-CN" altLang="en-US" smtClean="0"/>
              <a:pPr/>
              <a:t>42</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AE2D31-2B6A-425C-8DAF-63D853CEDF05}" type="slidenum">
              <a:rPr lang="zh-CN" altLang="en-US" smtClean="0"/>
              <a:pPr/>
              <a:t>43</a:t>
            </a:fld>
            <a:endParaRPr lang="zh-CN" altLang="en-US"/>
          </a:p>
        </p:txBody>
      </p:sp>
    </p:spTree>
    <p:extLst>
      <p:ext uri="{BB962C8B-B14F-4D97-AF65-F5344CB8AC3E}">
        <p14:creationId xmlns:p14="http://schemas.microsoft.com/office/powerpoint/2010/main" xmlns="" val="1874139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AE2D31-2B6A-425C-8DAF-63D853CEDF05}" type="slidenum">
              <a:rPr lang="zh-CN" altLang="en-US" smtClean="0"/>
              <a:pPr/>
              <a:t>2</a:t>
            </a:fld>
            <a:endParaRPr lang="zh-CN" altLang="en-US"/>
          </a:p>
        </p:txBody>
      </p:sp>
    </p:spTree>
    <p:extLst>
      <p:ext uri="{BB962C8B-B14F-4D97-AF65-F5344CB8AC3E}">
        <p14:creationId xmlns:p14="http://schemas.microsoft.com/office/powerpoint/2010/main" xmlns="" val="3284766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AE2D31-2B6A-425C-8DAF-63D853CEDF05}" type="slidenum">
              <a:rPr lang="zh-CN" altLang="en-US" smtClean="0"/>
              <a:pPr/>
              <a:t>3</a:t>
            </a:fld>
            <a:endParaRPr lang="zh-CN" altLang="en-US"/>
          </a:p>
        </p:txBody>
      </p:sp>
    </p:spTree>
    <p:extLst>
      <p:ext uri="{BB962C8B-B14F-4D97-AF65-F5344CB8AC3E}">
        <p14:creationId xmlns:p14="http://schemas.microsoft.com/office/powerpoint/2010/main" xmlns="" val="1168167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AE2D31-2B6A-425C-8DAF-63D853CEDF05}" type="slidenum">
              <a:rPr lang="zh-CN" altLang="en-US" smtClean="0"/>
              <a:pPr/>
              <a:t>5</a:t>
            </a:fld>
            <a:endParaRPr lang="zh-CN" altLang="en-US"/>
          </a:p>
        </p:txBody>
      </p:sp>
    </p:spTree>
    <p:extLst>
      <p:ext uri="{BB962C8B-B14F-4D97-AF65-F5344CB8AC3E}">
        <p14:creationId xmlns:p14="http://schemas.microsoft.com/office/powerpoint/2010/main" xmlns="" val="1168167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AE2D31-2B6A-425C-8DAF-63D853CEDF05}" type="slidenum">
              <a:rPr lang="zh-CN" altLang="en-US" smtClean="0"/>
              <a:pPr/>
              <a:t>8</a:t>
            </a:fld>
            <a:endParaRPr lang="zh-CN" altLang="en-US"/>
          </a:p>
        </p:txBody>
      </p:sp>
    </p:spTree>
    <p:extLst>
      <p:ext uri="{BB962C8B-B14F-4D97-AF65-F5344CB8AC3E}">
        <p14:creationId xmlns:p14="http://schemas.microsoft.com/office/powerpoint/2010/main" xmlns="" val="4162402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1AE2D31-2B6A-425C-8DAF-63D853CEDF05}" type="slidenum">
              <a:rPr lang="zh-CN" altLang="en-US" smtClean="0"/>
              <a:pPr/>
              <a:t>23</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1AE2D31-2B6A-425C-8DAF-63D853CEDF05}" type="slidenum">
              <a:rPr lang="zh-CN" altLang="en-US" smtClean="0"/>
              <a:pPr/>
              <a:t>24</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AE2D31-2B6A-425C-8DAF-63D853CEDF05}" type="slidenum">
              <a:rPr lang="zh-CN" altLang="en-US" smtClean="0"/>
              <a:pPr/>
              <a:t>25</a:t>
            </a:fld>
            <a:endParaRPr lang="zh-CN" altLang="en-US"/>
          </a:p>
        </p:txBody>
      </p:sp>
    </p:spTree>
    <p:extLst>
      <p:ext uri="{BB962C8B-B14F-4D97-AF65-F5344CB8AC3E}">
        <p14:creationId xmlns:p14="http://schemas.microsoft.com/office/powerpoint/2010/main" xmlns="" val="3398743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1AE2D31-2B6A-425C-8DAF-63D853CEDF05}" type="slidenum">
              <a:rPr lang="zh-CN" altLang="en-US" smtClean="0"/>
              <a:pPr/>
              <a:t>27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3"/>
          <p:cNvSpPr>
            <a:spLocks noChangeArrowheads="1"/>
          </p:cNvSpPr>
          <p:nvPr userDrawn="1"/>
        </p:nvSpPr>
        <p:spPr bwMode="auto">
          <a:xfrm>
            <a:off x="-7561" y="195486"/>
            <a:ext cx="440283" cy="536077"/>
          </a:xfrm>
          <a:prstGeom prst="rect">
            <a:avLst/>
          </a:prstGeom>
          <a:solidFill>
            <a:schemeClr val="accent1"/>
          </a:solidFill>
          <a:ln>
            <a:noFill/>
          </a:ln>
          <a:extLst/>
        </p:spPr>
        <p:txBody>
          <a:bodyPr anchor="ctr"/>
          <a:lstStyle/>
          <a:p>
            <a:pPr algn="ctr" eaLnBrk="1" hangingPunct="1">
              <a:buFont typeface="Arial" pitchFamily="34" charset="0"/>
              <a:buNone/>
            </a:pPr>
            <a:endParaRPr lang="zh-CN" altLang="zh-CN">
              <a:gradFill>
                <a:gsLst>
                  <a:gs pos="0">
                    <a:schemeClr val="accent2"/>
                  </a:gs>
                  <a:gs pos="100000">
                    <a:schemeClr val="accent1"/>
                  </a:gs>
                </a:gsLst>
                <a:lin ang="10800000" scaled="0"/>
              </a:gradFill>
              <a:latin typeface="宋体" pitchFamily="2" charset="-122"/>
              <a:sym typeface="宋体" pitchFamily="2" charset="-122"/>
            </a:endParaRPr>
          </a:p>
        </p:txBody>
      </p:sp>
      <p:sp>
        <p:nvSpPr>
          <p:cNvPr id="8" name="任意多边形 7"/>
          <p:cNvSpPr>
            <a:spLocks noChangeArrowheads="1"/>
          </p:cNvSpPr>
          <p:nvPr userDrawn="1"/>
        </p:nvSpPr>
        <p:spPr bwMode="auto">
          <a:xfrm>
            <a:off x="0" y="5092030"/>
            <a:ext cx="9144000" cy="86723"/>
          </a:xfrm>
          <a:custGeom>
            <a:avLst/>
            <a:gdLst>
              <a:gd name="connsiteX0" fmla="*/ 0 w 9144000"/>
              <a:gd name="connsiteY0" fmla="*/ 0 h 130016"/>
              <a:gd name="connsiteX1" fmla="*/ 2266950 w 9144000"/>
              <a:gd name="connsiteY1" fmla="*/ 0 h 130016"/>
              <a:gd name="connsiteX2" fmla="*/ 2266951 w 9144000"/>
              <a:gd name="connsiteY2" fmla="*/ 0 h 130016"/>
              <a:gd name="connsiteX3" fmla="*/ 4572000 w 9144000"/>
              <a:gd name="connsiteY3" fmla="*/ 0 h 130016"/>
              <a:gd name="connsiteX4" fmla="*/ 6838950 w 9144000"/>
              <a:gd name="connsiteY4" fmla="*/ 0 h 130016"/>
              <a:gd name="connsiteX5" fmla="*/ 9144000 w 9144000"/>
              <a:gd name="connsiteY5" fmla="*/ 0 h 130016"/>
              <a:gd name="connsiteX6" fmla="*/ 9144000 w 9144000"/>
              <a:gd name="connsiteY6" fmla="*/ 130016 h 130016"/>
              <a:gd name="connsiteX7" fmla="*/ 6838950 w 9144000"/>
              <a:gd name="connsiteY7" fmla="*/ 130016 h 130016"/>
              <a:gd name="connsiteX8" fmla="*/ 4572000 w 9144000"/>
              <a:gd name="connsiteY8" fmla="*/ 130016 h 130016"/>
              <a:gd name="connsiteX9" fmla="*/ 2266951 w 9144000"/>
              <a:gd name="connsiteY9" fmla="*/ 130016 h 130016"/>
              <a:gd name="connsiteX10" fmla="*/ 2266950 w 9144000"/>
              <a:gd name="connsiteY10" fmla="*/ 130016 h 130016"/>
              <a:gd name="connsiteX11" fmla="*/ 0 w 9144000"/>
              <a:gd name="connsiteY11" fmla="*/ 130016 h 13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130016">
                <a:moveTo>
                  <a:pt x="0" y="0"/>
                </a:moveTo>
                <a:lnTo>
                  <a:pt x="2266950" y="0"/>
                </a:lnTo>
                <a:lnTo>
                  <a:pt x="2266951" y="0"/>
                </a:lnTo>
                <a:lnTo>
                  <a:pt x="4572000" y="0"/>
                </a:lnTo>
                <a:lnTo>
                  <a:pt x="6838950" y="0"/>
                </a:lnTo>
                <a:lnTo>
                  <a:pt x="9144000" y="0"/>
                </a:lnTo>
                <a:lnTo>
                  <a:pt x="9144000" y="130016"/>
                </a:lnTo>
                <a:lnTo>
                  <a:pt x="6838950" y="130016"/>
                </a:lnTo>
                <a:lnTo>
                  <a:pt x="4572000" y="130016"/>
                </a:lnTo>
                <a:lnTo>
                  <a:pt x="2266951" y="130016"/>
                </a:lnTo>
                <a:lnTo>
                  <a:pt x="2266950" y="130016"/>
                </a:lnTo>
                <a:lnTo>
                  <a:pt x="0" y="130016"/>
                </a:lnTo>
                <a:close/>
              </a:path>
            </a:pathLst>
          </a:custGeom>
          <a:solidFill>
            <a:schemeClr val="accent1"/>
          </a:solidFill>
          <a:ln>
            <a:noFill/>
          </a:ln>
          <a:extLst/>
        </p:spPr>
        <p:txBody>
          <a:bodyPr wrap="square" anchor="ctr">
            <a:noAutofit/>
          </a:bodyP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6" name="灯片编号占位符 5"/>
          <p:cNvSpPr>
            <a:spLocks noGrp="1"/>
          </p:cNvSpPr>
          <p:nvPr>
            <p:ph type="sldNum" sz="quarter" idx="12"/>
          </p:nvPr>
        </p:nvSpPr>
        <p:spPr>
          <a:xfrm>
            <a:off x="7010400" y="4933237"/>
            <a:ext cx="2133600" cy="273844"/>
          </a:xfrm>
        </p:spPr>
        <p:txBody>
          <a:bodyPr/>
          <a:lstStyle>
            <a:lvl1pPr>
              <a:defRPr>
                <a:solidFill>
                  <a:schemeClr val="bg1"/>
                </a:solidFill>
              </a:defRPr>
            </a:lvl1pPr>
          </a:lstStyle>
          <a:p>
            <a:fld id="{5B46943D-4D1A-4227-8E4A-4C0DFA2C8D4F}" type="slidenum">
              <a:rPr lang="zh-CN" altLang="en-US" smtClean="0"/>
              <a:pPr/>
              <a:t>‹#›</a:t>
            </a:fld>
            <a:endParaRPr lang="zh-CN" altLang="en-US" dirty="0"/>
          </a:p>
        </p:txBody>
      </p:sp>
      <p:sp>
        <p:nvSpPr>
          <p:cNvPr id="4" name="日期占位符 3"/>
          <p:cNvSpPr>
            <a:spLocks noGrp="1"/>
          </p:cNvSpPr>
          <p:nvPr>
            <p:ph type="dt" sz="half" idx="10"/>
          </p:nvPr>
        </p:nvSpPr>
        <p:spPr>
          <a:xfrm>
            <a:off x="37260" y="4941570"/>
            <a:ext cx="2133600" cy="273844"/>
          </a:xfrm>
        </p:spPr>
        <p:txBody>
          <a:bodyPr/>
          <a:lstStyle>
            <a:lvl1pPr>
              <a:defRPr>
                <a:solidFill>
                  <a:schemeClr val="bg1">
                    <a:lumMod val="95000"/>
                  </a:schemeClr>
                </a:solidFill>
              </a:defRPr>
            </a:lvl1pPr>
          </a:lstStyle>
          <a:p>
            <a:fld id="{A0F1D807-92CB-40E1-8909-FC53D865401B}" type="datetimeFigureOut">
              <a:rPr lang="zh-CN" altLang="en-US" smtClean="0"/>
              <a:pPr/>
              <a:t>2019/8/1</a:t>
            </a:fld>
            <a:endParaRPr lang="zh-CN" altLang="en-US"/>
          </a:p>
        </p:txBody>
      </p:sp>
      <p:sp>
        <p:nvSpPr>
          <p:cNvPr id="9" name="TextBox 4"/>
          <p:cNvSpPr>
            <a:spLocks noChangeArrowheads="1"/>
          </p:cNvSpPr>
          <p:nvPr userDrawn="1"/>
        </p:nvSpPr>
        <p:spPr bwMode="auto">
          <a:xfrm>
            <a:off x="539552" y="207328"/>
            <a:ext cx="269817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buFont typeface="Arial" pitchFamily="34" charset="0"/>
              <a:buNone/>
            </a:pPr>
            <a:r>
              <a:rPr lang="zh-CN" altLang="en-US" sz="2800" b="1" dirty="0">
                <a:solidFill>
                  <a:schemeClr val="tx1">
                    <a:lumMod val="65000"/>
                    <a:lumOff val="35000"/>
                  </a:schemeClr>
                </a:solidFill>
                <a:latin typeface="微软雅黑" pitchFamily="34" charset="-122"/>
                <a:ea typeface="微软雅黑" pitchFamily="34" charset="-122"/>
                <a:sym typeface="微软雅黑" pitchFamily="34" charset="-122"/>
              </a:rPr>
              <a:t>输入相关的标题</a:t>
            </a:r>
          </a:p>
        </p:txBody>
      </p:sp>
      <p:cxnSp>
        <p:nvCxnSpPr>
          <p:cNvPr id="11" name="直接连接符 10"/>
          <p:cNvCxnSpPr/>
          <p:nvPr userDrawn="1"/>
        </p:nvCxnSpPr>
        <p:spPr>
          <a:xfrm>
            <a:off x="425102" y="722928"/>
            <a:ext cx="875541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4"/>
          <p:cNvSpPr>
            <a:spLocks noChangeArrowheads="1"/>
          </p:cNvSpPr>
          <p:nvPr userDrawn="1"/>
        </p:nvSpPr>
        <p:spPr bwMode="auto">
          <a:xfrm>
            <a:off x="7956376" y="192013"/>
            <a:ext cx="859531" cy="5309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buFont typeface="Arial" pitchFamily="34" charset="0"/>
              <a:buNone/>
            </a:pPr>
            <a:r>
              <a:rPr lang="en-US" altLang="zh-CN" sz="1800" b="1" dirty="0">
                <a:gradFill>
                  <a:gsLst>
                    <a:gs pos="0">
                      <a:schemeClr val="accent2"/>
                    </a:gs>
                    <a:gs pos="100000">
                      <a:schemeClr val="accent1"/>
                    </a:gs>
                  </a:gsLst>
                  <a:lin ang="10800000" scaled="0"/>
                </a:gradFill>
                <a:latin typeface="微软雅黑" pitchFamily="34" charset="-122"/>
                <a:ea typeface="微软雅黑" pitchFamily="34" charset="-122"/>
                <a:sym typeface="微软雅黑" pitchFamily="34" charset="-122"/>
              </a:rPr>
              <a:t>LOGO</a:t>
            </a:r>
          </a:p>
          <a:p>
            <a:pPr eaLnBrk="1" hangingPunct="1">
              <a:buFont typeface="Arial" pitchFamily="34" charset="0"/>
              <a:buNone/>
            </a:pPr>
            <a:r>
              <a:rPr lang="zh-CN" altLang="en-US" sz="1000" b="1" dirty="0">
                <a:gradFill>
                  <a:gsLst>
                    <a:gs pos="0">
                      <a:schemeClr val="accent2"/>
                    </a:gs>
                    <a:gs pos="100000">
                      <a:schemeClr val="accent1"/>
                    </a:gs>
                  </a:gsLst>
                  <a:lin ang="10800000" scaled="0"/>
                </a:gradFill>
                <a:latin typeface="微软雅黑" pitchFamily="34" charset="-122"/>
                <a:ea typeface="微软雅黑" pitchFamily="34" charset="-122"/>
                <a:sym typeface="微软雅黑" pitchFamily="34" charset="-122"/>
              </a:rPr>
              <a:t>  公司文字</a:t>
            </a:r>
          </a:p>
        </p:txBody>
      </p:sp>
    </p:spTree>
    <p:extLst>
      <p:ext uri="{BB962C8B-B14F-4D97-AF65-F5344CB8AC3E}">
        <p14:creationId xmlns:p14="http://schemas.microsoft.com/office/powerpoint/2010/main" xmlns="" val="46685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5"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0F1D807-92CB-40E1-8909-FC53D865401B}" type="datetimeFigureOut">
              <a:rPr lang="zh-CN" altLang="en-US" smtClean="0"/>
              <a:pPr/>
              <a:t>2019/8/1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46943D-4D1A-4227-8E4A-4C0DFA2C8D4F}" type="slidenum">
              <a:rPr lang="zh-CN" altLang="en-US" smtClean="0"/>
              <a:pPr/>
              <a:t>‹#›</a:t>
            </a:fld>
            <a:endParaRPr lang="zh-CN" altLang="en-US"/>
          </a:p>
        </p:txBody>
      </p:sp>
    </p:spTree>
    <p:extLst>
      <p:ext uri="{BB962C8B-B14F-4D97-AF65-F5344CB8AC3E}">
        <p14:creationId xmlns:p14="http://schemas.microsoft.com/office/powerpoint/2010/main" xmlns="" val="2323987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0F1D807-92CB-40E1-8909-FC53D865401B}" type="datetimeFigureOut">
              <a:rPr lang="zh-CN" altLang="en-US" smtClean="0"/>
              <a:pPr/>
              <a:t>2019/8/1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46943D-4D1A-4227-8E4A-4C0DFA2C8D4F}" type="slidenum">
              <a:rPr lang="zh-CN" altLang="en-US" smtClean="0"/>
              <a:pPr/>
              <a:t>‹#›</a:t>
            </a:fld>
            <a:endParaRPr lang="zh-CN" altLang="en-US"/>
          </a:p>
        </p:txBody>
      </p:sp>
    </p:spTree>
    <p:extLst>
      <p:ext uri="{BB962C8B-B14F-4D97-AF65-F5344CB8AC3E}">
        <p14:creationId xmlns:p14="http://schemas.microsoft.com/office/powerpoint/2010/main" xmlns="" val="2100378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0F1D807-92CB-40E1-8909-FC53D865401B}" type="datetimeFigureOut">
              <a:rPr lang="zh-CN" altLang="en-US" smtClean="0"/>
              <a:pPr/>
              <a:t>2019/8/1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46943D-4D1A-4227-8E4A-4C0DFA2C8D4F}" type="slidenum">
              <a:rPr lang="zh-CN" altLang="en-US" smtClean="0"/>
              <a:pPr/>
              <a:t>‹#›</a:t>
            </a:fld>
            <a:endParaRPr lang="zh-CN" altLang="en-US"/>
          </a:p>
        </p:txBody>
      </p:sp>
    </p:spTree>
    <p:extLst>
      <p:ext uri="{BB962C8B-B14F-4D97-AF65-F5344CB8AC3E}">
        <p14:creationId xmlns:p14="http://schemas.microsoft.com/office/powerpoint/2010/main" xmlns="" val="2332411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740"/>
            <a:ext cx="8229600" cy="857250"/>
          </a:xfrm>
        </p:spPr>
        <p:txBody>
          <a:bodyPr/>
          <a:lstStyle/>
          <a:p>
            <a:r>
              <a:rPr lang="zh-CN" altLang="en-US"/>
              <a:t>单击此处编辑母版标题样式</a:t>
            </a:r>
          </a:p>
        </p:txBody>
      </p:sp>
      <p:sp>
        <p:nvSpPr>
          <p:cNvPr id="3" name="日期占位符 3"/>
          <p:cNvSpPr>
            <a:spLocks noGrp="1" noChangeArrowheads="1"/>
          </p:cNvSpPr>
          <p:nvPr>
            <p:ph type="dt" sz="half" idx="10"/>
          </p:nvPr>
        </p:nvSpPr>
        <p:spPr>
          <a:ln/>
        </p:spPr>
        <p:txBody>
          <a:bodyPr/>
          <a:lstStyle>
            <a:lvl1pPr>
              <a:defRPr/>
            </a:lvl1pPr>
          </a:lstStyle>
          <a:p>
            <a:pPr>
              <a:defRPr/>
            </a:pPr>
            <a:fld id="{379AC49B-49DD-4668-8FC6-2EEB8142D508}" type="datetime1">
              <a:rPr lang="zh-CN" altLang="en-US"/>
              <a:pPr>
                <a:defRPr/>
              </a:pPr>
              <a:t>2019/8/1</a:t>
            </a:fld>
            <a:endParaRPr lang="zh-CN" altLang="en-US" sz="1800">
              <a:solidFill>
                <a:schemeClr val="tx1"/>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a:ln/>
        </p:spPr>
        <p:txBody>
          <a:bodyPr/>
          <a:lstStyle>
            <a:lvl1pPr>
              <a:defRPr/>
            </a:lvl1pPr>
          </a:lstStyle>
          <a:p>
            <a:fld id="{E52EAD02-0CEF-4C0F-8421-B0DABE306801}"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xmlns="" val="418268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19613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7" name="矩形 3"/>
          <p:cNvSpPr>
            <a:spLocks noChangeArrowheads="1"/>
          </p:cNvSpPr>
          <p:nvPr userDrawn="1"/>
        </p:nvSpPr>
        <p:spPr bwMode="auto">
          <a:xfrm>
            <a:off x="-7561" y="195486"/>
            <a:ext cx="440283" cy="536077"/>
          </a:xfrm>
          <a:prstGeom prst="rect">
            <a:avLst/>
          </a:prstGeom>
          <a:solidFill>
            <a:schemeClr val="accent1"/>
          </a:solidFill>
          <a:ln>
            <a:noFill/>
          </a:ln>
          <a:extLst/>
        </p:spPr>
        <p:txBody>
          <a:bodyPr anchor="ctr"/>
          <a:lstStyle/>
          <a:p>
            <a:pPr algn="ctr" eaLnBrk="1" hangingPunct="1">
              <a:buFont typeface="Arial" pitchFamily="34" charset="0"/>
              <a:buNone/>
            </a:pPr>
            <a:endParaRPr lang="zh-CN" altLang="zh-CN">
              <a:gradFill>
                <a:gsLst>
                  <a:gs pos="0">
                    <a:schemeClr val="accent2"/>
                  </a:gs>
                  <a:gs pos="100000">
                    <a:schemeClr val="accent1"/>
                  </a:gs>
                </a:gsLst>
                <a:lin ang="10800000" scaled="0"/>
              </a:gradFill>
              <a:latin typeface="宋体" pitchFamily="2" charset="-122"/>
              <a:sym typeface="宋体" pitchFamily="2" charset="-122"/>
            </a:endParaRPr>
          </a:p>
        </p:txBody>
      </p:sp>
      <p:sp>
        <p:nvSpPr>
          <p:cNvPr id="8" name="任意多边形 7"/>
          <p:cNvSpPr>
            <a:spLocks noChangeArrowheads="1"/>
          </p:cNvSpPr>
          <p:nvPr userDrawn="1"/>
        </p:nvSpPr>
        <p:spPr bwMode="auto">
          <a:xfrm>
            <a:off x="0" y="5092030"/>
            <a:ext cx="9144000" cy="86723"/>
          </a:xfrm>
          <a:custGeom>
            <a:avLst/>
            <a:gdLst>
              <a:gd name="connsiteX0" fmla="*/ 0 w 9144000"/>
              <a:gd name="connsiteY0" fmla="*/ 0 h 130016"/>
              <a:gd name="connsiteX1" fmla="*/ 2266950 w 9144000"/>
              <a:gd name="connsiteY1" fmla="*/ 0 h 130016"/>
              <a:gd name="connsiteX2" fmla="*/ 2266951 w 9144000"/>
              <a:gd name="connsiteY2" fmla="*/ 0 h 130016"/>
              <a:gd name="connsiteX3" fmla="*/ 4572000 w 9144000"/>
              <a:gd name="connsiteY3" fmla="*/ 0 h 130016"/>
              <a:gd name="connsiteX4" fmla="*/ 6838950 w 9144000"/>
              <a:gd name="connsiteY4" fmla="*/ 0 h 130016"/>
              <a:gd name="connsiteX5" fmla="*/ 9144000 w 9144000"/>
              <a:gd name="connsiteY5" fmla="*/ 0 h 130016"/>
              <a:gd name="connsiteX6" fmla="*/ 9144000 w 9144000"/>
              <a:gd name="connsiteY6" fmla="*/ 130016 h 130016"/>
              <a:gd name="connsiteX7" fmla="*/ 6838950 w 9144000"/>
              <a:gd name="connsiteY7" fmla="*/ 130016 h 130016"/>
              <a:gd name="connsiteX8" fmla="*/ 4572000 w 9144000"/>
              <a:gd name="connsiteY8" fmla="*/ 130016 h 130016"/>
              <a:gd name="connsiteX9" fmla="*/ 2266951 w 9144000"/>
              <a:gd name="connsiteY9" fmla="*/ 130016 h 130016"/>
              <a:gd name="connsiteX10" fmla="*/ 2266950 w 9144000"/>
              <a:gd name="connsiteY10" fmla="*/ 130016 h 130016"/>
              <a:gd name="connsiteX11" fmla="*/ 0 w 9144000"/>
              <a:gd name="connsiteY11" fmla="*/ 130016 h 13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130016">
                <a:moveTo>
                  <a:pt x="0" y="0"/>
                </a:moveTo>
                <a:lnTo>
                  <a:pt x="2266950" y="0"/>
                </a:lnTo>
                <a:lnTo>
                  <a:pt x="2266951" y="0"/>
                </a:lnTo>
                <a:lnTo>
                  <a:pt x="4572000" y="0"/>
                </a:lnTo>
                <a:lnTo>
                  <a:pt x="6838950" y="0"/>
                </a:lnTo>
                <a:lnTo>
                  <a:pt x="9144000" y="0"/>
                </a:lnTo>
                <a:lnTo>
                  <a:pt x="9144000" y="130016"/>
                </a:lnTo>
                <a:lnTo>
                  <a:pt x="6838950" y="130016"/>
                </a:lnTo>
                <a:lnTo>
                  <a:pt x="4572000" y="130016"/>
                </a:lnTo>
                <a:lnTo>
                  <a:pt x="2266951" y="130016"/>
                </a:lnTo>
                <a:lnTo>
                  <a:pt x="2266950" y="130016"/>
                </a:lnTo>
                <a:lnTo>
                  <a:pt x="0" y="130016"/>
                </a:lnTo>
                <a:close/>
              </a:path>
            </a:pathLst>
          </a:custGeom>
          <a:solidFill>
            <a:schemeClr val="accent1"/>
          </a:solidFill>
          <a:ln>
            <a:noFill/>
          </a:ln>
          <a:extLst/>
        </p:spPr>
        <p:txBody>
          <a:bodyPr wrap="square" anchor="ctr">
            <a:noAutofit/>
          </a:bodyP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6" name="灯片编号占位符 5"/>
          <p:cNvSpPr>
            <a:spLocks noGrp="1"/>
          </p:cNvSpPr>
          <p:nvPr>
            <p:ph type="sldNum" sz="quarter" idx="12"/>
          </p:nvPr>
        </p:nvSpPr>
        <p:spPr>
          <a:xfrm>
            <a:off x="7010400" y="4933237"/>
            <a:ext cx="2133600" cy="273844"/>
          </a:xfrm>
        </p:spPr>
        <p:txBody>
          <a:bodyPr/>
          <a:lstStyle>
            <a:lvl1pPr>
              <a:defRPr>
                <a:solidFill>
                  <a:schemeClr val="bg1"/>
                </a:solidFill>
              </a:defRPr>
            </a:lvl1pPr>
          </a:lstStyle>
          <a:p>
            <a:fld id="{5B46943D-4D1A-4227-8E4A-4C0DFA2C8D4F}" type="slidenum">
              <a:rPr lang="zh-CN" altLang="en-US" smtClean="0"/>
              <a:pPr/>
              <a:t>‹#›</a:t>
            </a:fld>
            <a:endParaRPr lang="zh-CN" altLang="en-US" dirty="0"/>
          </a:p>
        </p:txBody>
      </p:sp>
      <p:sp>
        <p:nvSpPr>
          <p:cNvPr id="4" name="日期占位符 3"/>
          <p:cNvSpPr>
            <a:spLocks noGrp="1"/>
          </p:cNvSpPr>
          <p:nvPr>
            <p:ph type="dt" sz="half" idx="10"/>
          </p:nvPr>
        </p:nvSpPr>
        <p:spPr>
          <a:xfrm>
            <a:off x="37260" y="4941570"/>
            <a:ext cx="2133600" cy="273844"/>
          </a:xfrm>
        </p:spPr>
        <p:txBody>
          <a:bodyPr/>
          <a:lstStyle>
            <a:lvl1pPr>
              <a:defRPr>
                <a:solidFill>
                  <a:schemeClr val="bg1">
                    <a:lumMod val="95000"/>
                  </a:schemeClr>
                </a:solidFill>
              </a:defRPr>
            </a:lvl1pPr>
          </a:lstStyle>
          <a:p>
            <a:fld id="{A0F1D807-92CB-40E1-8909-FC53D865401B}" type="datetimeFigureOut">
              <a:rPr lang="zh-CN" altLang="en-US" smtClean="0"/>
              <a:pPr/>
              <a:t>2019/8/1</a:t>
            </a:fld>
            <a:endParaRPr lang="zh-CN" altLang="en-US"/>
          </a:p>
        </p:txBody>
      </p:sp>
      <p:cxnSp>
        <p:nvCxnSpPr>
          <p:cNvPr id="11" name="直接连接符 10"/>
          <p:cNvCxnSpPr/>
          <p:nvPr userDrawn="1"/>
        </p:nvCxnSpPr>
        <p:spPr>
          <a:xfrm>
            <a:off x="425102" y="722928"/>
            <a:ext cx="875541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2508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0F1D807-92CB-40E1-8909-FC53D865401B}" type="datetimeFigureOut">
              <a:rPr lang="zh-CN" altLang="en-US" smtClean="0"/>
              <a:pPr/>
              <a:t>2019/8/1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46943D-4D1A-4227-8E4A-4C0DFA2C8D4F}" type="slidenum">
              <a:rPr lang="zh-CN" altLang="en-US" smtClean="0"/>
              <a:pPr/>
              <a:t>‹#›</a:t>
            </a:fld>
            <a:endParaRPr lang="zh-CN" altLang="en-US"/>
          </a:p>
        </p:txBody>
      </p:sp>
    </p:spTree>
    <p:extLst>
      <p:ext uri="{BB962C8B-B14F-4D97-AF65-F5344CB8AC3E}">
        <p14:creationId xmlns:p14="http://schemas.microsoft.com/office/powerpoint/2010/main" xmlns="" val="1506225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0F1D807-92CB-40E1-8909-FC53D865401B}" type="datetimeFigureOut">
              <a:rPr lang="zh-CN" altLang="en-US" smtClean="0"/>
              <a:pPr/>
              <a:t>2019/8/1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46943D-4D1A-4227-8E4A-4C0DFA2C8D4F}" type="slidenum">
              <a:rPr lang="zh-CN" altLang="en-US" smtClean="0"/>
              <a:pPr/>
              <a:t>‹#›</a:t>
            </a:fld>
            <a:endParaRPr lang="zh-CN" altLang="en-US"/>
          </a:p>
        </p:txBody>
      </p:sp>
    </p:spTree>
    <p:extLst>
      <p:ext uri="{BB962C8B-B14F-4D97-AF65-F5344CB8AC3E}">
        <p14:creationId xmlns:p14="http://schemas.microsoft.com/office/powerpoint/2010/main" xmlns="" val="4291838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0F1D807-92CB-40E1-8909-FC53D865401B}" type="datetimeFigureOut">
              <a:rPr lang="zh-CN" altLang="en-US" smtClean="0"/>
              <a:pPr/>
              <a:t>2019/8/1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46943D-4D1A-4227-8E4A-4C0DFA2C8D4F}" type="slidenum">
              <a:rPr lang="zh-CN" altLang="en-US" smtClean="0"/>
              <a:pPr/>
              <a:t>‹#›</a:t>
            </a:fld>
            <a:endParaRPr lang="zh-CN" altLang="en-US"/>
          </a:p>
        </p:txBody>
      </p:sp>
    </p:spTree>
    <p:extLst>
      <p:ext uri="{BB962C8B-B14F-4D97-AF65-F5344CB8AC3E}">
        <p14:creationId xmlns:p14="http://schemas.microsoft.com/office/powerpoint/2010/main" xmlns="" val="188742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0F1D807-92CB-40E1-8909-FC53D865401B}" type="datetimeFigureOut">
              <a:rPr lang="zh-CN" altLang="en-US" smtClean="0"/>
              <a:pPr/>
              <a:t>2019/8/1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B46943D-4D1A-4227-8E4A-4C0DFA2C8D4F}" type="slidenum">
              <a:rPr lang="zh-CN" altLang="en-US" smtClean="0"/>
              <a:pPr/>
              <a:t>‹#›</a:t>
            </a:fld>
            <a:endParaRPr lang="zh-CN" altLang="en-US"/>
          </a:p>
        </p:txBody>
      </p:sp>
    </p:spTree>
    <p:extLst>
      <p:ext uri="{BB962C8B-B14F-4D97-AF65-F5344CB8AC3E}">
        <p14:creationId xmlns:p14="http://schemas.microsoft.com/office/powerpoint/2010/main" xmlns="" val="1740709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0F1D807-92CB-40E1-8909-FC53D865401B}" type="datetimeFigureOut">
              <a:rPr lang="zh-CN" altLang="en-US" smtClean="0"/>
              <a:pPr/>
              <a:t>2019/8/1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B46943D-4D1A-4227-8E4A-4C0DFA2C8D4F}" type="slidenum">
              <a:rPr lang="zh-CN" altLang="en-US" smtClean="0"/>
              <a:pPr/>
              <a:t>‹#›</a:t>
            </a:fld>
            <a:endParaRPr lang="zh-CN" altLang="en-US"/>
          </a:p>
        </p:txBody>
      </p:sp>
    </p:spTree>
    <p:extLst>
      <p:ext uri="{BB962C8B-B14F-4D97-AF65-F5344CB8AC3E}">
        <p14:creationId xmlns:p14="http://schemas.microsoft.com/office/powerpoint/2010/main" xmlns="" val="1744075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0F1D807-92CB-40E1-8909-FC53D865401B}" type="datetimeFigureOut">
              <a:rPr lang="zh-CN" altLang="en-US" smtClean="0"/>
              <a:pPr/>
              <a:t>2019/8/1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B46943D-4D1A-4227-8E4A-4C0DFA2C8D4F}" type="slidenum">
              <a:rPr lang="zh-CN" altLang="en-US" smtClean="0"/>
              <a:pPr/>
              <a:t>‹#›</a:t>
            </a:fld>
            <a:endParaRPr lang="zh-CN" altLang="en-US"/>
          </a:p>
        </p:txBody>
      </p:sp>
    </p:spTree>
    <p:extLst>
      <p:ext uri="{BB962C8B-B14F-4D97-AF65-F5344CB8AC3E}">
        <p14:creationId xmlns:p14="http://schemas.microsoft.com/office/powerpoint/2010/main" xmlns="" val="1548949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0F1D807-92CB-40E1-8909-FC53D865401B}" type="datetimeFigureOut">
              <a:rPr lang="zh-CN" altLang="en-US" smtClean="0"/>
              <a:pPr/>
              <a:t>2019/8/1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46943D-4D1A-4227-8E4A-4C0DFA2C8D4F}" type="slidenum">
              <a:rPr lang="zh-CN" altLang="en-US" smtClean="0"/>
              <a:pPr/>
              <a:t>‹#›</a:t>
            </a:fld>
            <a:endParaRPr lang="zh-CN" altLang="en-US"/>
          </a:p>
        </p:txBody>
      </p:sp>
    </p:spTree>
    <p:extLst>
      <p:ext uri="{BB962C8B-B14F-4D97-AF65-F5344CB8AC3E}">
        <p14:creationId xmlns:p14="http://schemas.microsoft.com/office/powerpoint/2010/main" xmlns="" val="3293900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0F1D807-92CB-40E1-8909-FC53D865401B}" type="datetimeFigureOut">
              <a:rPr lang="zh-CN" altLang="en-US" smtClean="0"/>
              <a:pPr/>
              <a:t>2019/8/1</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46943D-4D1A-4227-8E4A-4C0DFA2C8D4F}" type="slidenum">
              <a:rPr lang="zh-CN" altLang="en-US" smtClean="0"/>
              <a:pPr/>
              <a:t>‹#›</a:t>
            </a:fld>
            <a:endParaRPr lang="zh-CN" altLang="en-US"/>
          </a:p>
        </p:txBody>
      </p:sp>
    </p:spTree>
    <p:extLst>
      <p:ext uri="{BB962C8B-B14F-4D97-AF65-F5344CB8AC3E}">
        <p14:creationId xmlns:p14="http://schemas.microsoft.com/office/powerpoint/2010/main" xmlns="" val="3826728238"/>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5" r:id="rId13"/>
    <p:sldLayoutId id="2147483666"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37.xml"/><Relationship Id="rId7"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slide" Target="slide8.xml"/><Relationship Id="rId5" Type="http://schemas.openxmlformats.org/officeDocument/2006/relationships/image" Target="../media/image1.png"/><Relationship Id="rId4" Type="http://schemas.openxmlformats.org/officeDocument/2006/relationships/slide" Target="slide40.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slide" Target="slide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slide" Target="slide2.xml"/></Relationships>
</file>

<file path=ppt/slides/_rels/slide3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xml"/><Relationship Id="rId7"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slide" Target="slide2.xml"/></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slide" Target="slide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slide" Target="slide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原创设计师QQ598969553      _2"/>
          <p:cNvSpPr/>
          <p:nvPr/>
        </p:nvSpPr>
        <p:spPr>
          <a:xfrm>
            <a:off x="-651634" y="3102646"/>
            <a:ext cx="5646203" cy="5646203"/>
          </a:xfrm>
          <a:prstGeom prst="ellips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8" name="原创设计师QQ598969553      _3"/>
          <p:cNvSpPr/>
          <p:nvPr/>
        </p:nvSpPr>
        <p:spPr>
          <a:xfrm>
            <a:off x="-2601084" y="2848420"/>
            <a:ext cx="5646203" cy="5646203"/>
          </a:xfrm>
          <a:prstGeom prst="ellips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9" name="原创设计师QQ598969553      _4"/>
          <p:cNvSpPr/>
          <p:nvPr/>
        </p:nvSpPr>
        <p:spPr>
          <a:xfrm>
            <a:off x="-5800691" y="-990506"/>
            <a:ext cx="7382360" cy="7382360"/>
          </a:xfrm>
          <a:prstGeom prst="ellips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0" name="原创设计师QQ598969553      _5"/>
          <p:cNvSpPr/>
          <p:nvPr/>
        </p:nvSpPr>
        <p:spPr>
          <a:xfrm flipH="1">
            <a:off x="1650440" y="2774894"/>
            <a:ext cx="657859" cy="657859"/>
          </a:xfrm>
          <a:prstGeom prst="ellipse">
            <a:avLst/>
          </a:prstGeom>
          <a:solidFill>
            <a:schemeClr val="accent2"/>
          </a:soli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微软雅黑" panose="020B0503020204020204" pitchFamily="34" charset="-122"/>
            </a:endParaRPr>
          </a:p>
        </p:txBody>
      </p:sp>
      <p:sp>
        <p:nvSpPr>
          <p:cNvPr id="71" name="原创设计师QQ598969553      _6"/>
          <p:cNvSpPr/>
          <p:nvPr/>
        </p:nvSpPr>
        <p:spPr>
          <a:xfrm>
            <a:off x="452833" y="2474958"/>
            <a:ext cx="599872" cy="599872"/>
          </a:xfrm>
          <a:prstGeom prst="ellipse">
            <a:avLst/>
          </a:prstGeom>
          <a:solidFill>
            <a:schemeClr val="accent1"/>
          </a:soli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微软雅黑" panose="020B0503020204020204" pitchFamily="34" charset="-122"/>
            </a:endParaRPr>
          </a:p>
        </p:txBody>
      </p:sp>
      <p:sp>
        <p:nvSpPr>
          <p:cNvPr id="72" name="原创设计师QQ598969553      _7"/>
          <p:cNvSpPr/>
          <p:nvPr/>
        </p:nvSpPr>
        <p:spPr>
          <a:xfrm>
            <a:off x="681432" y="1604171"/>
            <a:ext cx="1587499" cy="1587499"/>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accent1"/>
                </a:solidFill>
                <a:ea typeface="微软雅黑" panose="020B0503020204020204" pitchFamily="34" charset="-122"/>
              </a:rPr>
              <a:t>四川省</a:t>
            </a:r>
            <a:endParaRPr lang="zh-CN" altLang="en-US" sz="2400" b="1" dirty="0">
              <a:solidFill>
                <a:schemeClr val="accent1"/>
              </a:solidFill>
              <a:ea typeface="微软雅黑" panose="020B0503020204020204" pitchFamily="34" charset="-122"/>
            </a:endParaRPr>
          </a:p>
        </p:txBody>
      </p:sp>
      <p:sp>
        <p:nvSpPr>
          <p:cNvPr id="73" name="原创设计师QQ598969553      _8"/>
          <p:cNvSpPr txBox="1">
            <a:spLocks/>
          </p:cNvSpPr>
          <p:nvPr/>
        </p:nvSpPr>
        <p:spPr>
          <a:xfrm>
            <a:off x="3080763" y="1987556"/>
            <a:ext cx="5639771" cy="457013"/>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dirty="0" smtClean="0">
                <a:solidFill>
                  <a:prstClr val="black">
                    <a:lumMod val="85000"/>
                    <a:lumOff val="15000"/>
                  </a:prstClr>
                </a:solidFill>
                <a:latin typeface="微软雅黑" panose="020B0503020204020204" pitchFamily="34" charset="-122"/>
                <a:ea typeface="微软雅黑" panose="020B0503020204020204" pitchFamily="34" charset="-122"/>
              </a:rPr>
              <a:t>农机购置补贴辅助管理系统</a:t>
            </a:r>
            <a:endParaRPr lang="en-US" altLang="ko-KR" sz="3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74" name="原创设计师QQ598969553      _9"/>
          <p:cNvSpPr txBox="1">
            <a:spLocks/>
          </p:cNvSpPr>
          <p:nvPr/>
        </p:nvSpPr>
        <p:spPr>
          <a:xfrm>
            <a:off x="3581926" y="946778"/>
            <a:ext cx="4637443" cy="1008613"/>
          </a:xfrm>
          <a:prstGeom prst="rect">
            <a:avLst/>
          </a:prstGeom>
        </p:spPr>
        <p:txBody>
          <a:bodyPr lIns="0" tIns="0" rIns="0" bIns="0"/>
          <a:lstStyle>
            <a:lvl1pPr marL="0" indent="0" algn="l" defTabSz="914400" rtl="0" eaLnBrk="1" latinLnBrk="1" hangingPunct="1">
              <a:spcBef>
                <a:spcPct val="20000"/>
              </a:spcBef>
              <a:buFont typeface="Arial" panose="020B0604020202020204" pitchFamily="34" charset="0"/>
              <a:buNone/>
              <a:defRPr sz="2800" b="1" kern="1200" baseline="0">
                <a:solidFill>
                  <a:schemeClr val="bg1"/>
                </a:solidFill>
                <a:latin typeface="Tahoma" panose="020B0604030504040204" pitchFamily="34" charset="0"/>
                <a:ea typeface="+mn-ea"/>
                <a:cs typeface="Tahoma" panose="020B0604030504040204" pitchFamily="34" charset="0"/>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zh-CN" altLang="en-US" sz="6600" dirty="0" smtClean="0">
                <a:solidFill>
                  <a:schemeClr val="accent1"/>
                </a:solidFill>
                <a:effectLst>
                  <a:outerShdw blurRad="63500" sx="102000" sy="102000" algn="ctr" rotWithShape="0">
                    <a:prstClr val="black">
                      <a:alpha val="40000"/>
                    </a:prstClr>
                  </a:outerShdw>
                </a:effectLst>
                <a:latin typeface="Agency FB" panose="020B0503020202020204" pitchFamily="34" charset="0"/>
                <a:ea typeface="微软雅黑" panose="020B0503020204020204" pitchFamily="34" charset="-122"/>
              </a:rPr>
              <a:t>补贴系统</a:t>
            </a:r>
            <a:endParaRPr lang="en-US" altLang="ko-KR" sz="6600" dirty="0">
              <a:solidFill>
                <a:schemeClr val="accent1"/>
              </a:solidFill>
              <a:effectLst>
                <a:outerShdw blurRad="63500" sx="102000" sy="102000" algn="ctr" rotWithShape="0">
                  <a:prstClr val="black">
                    <a:alpha val="40000"/>
                  </a:prstClr>
                </a:outerShdw>
              </a:effectLst>
              <a:latin typeface="Agency FB" panose="020B0503020202020204" pitchFamily="34" charset="0"/>
              <a:ea typeface="微软雅黑" panose="020B0503020204020204" pitchFamily="34" charset="-122"/>
            </a:endParaRPr>
          </a:p>
        </p:txBody>
      </p:sp>
      <p:cxnSp>
        <p:nvCxnSpPr>
          <p:cNvPr id="75" name="原创设计师QQ598969553      _10"/>
          <p:cNvCxnSpPr/>
          <p:nvPr/>
        </p:nvCxnSpPr>
        <p:spPr>
          <a:xfrm>
            <a:off x="3242787" y="2544989"/>
            <a:ext cx="5334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6" name="原创设计师QQ598969553      _11"/>
          <p:cNvSpPr/>
          <p:nvPr/>
        </p:nvSpPr>
        <p:spPr>
          <a:xfrm>
            <a:off x="3149760" y="2643758"/>
            <a:ext cx="5501773" cy="246221"/>
          </a:xfrm>
          <a:prstGeom prst="rect">
            <a:avLst/>
          </a:prstGeom>
        </p:spPr>
        <p:txBody>
          <a:bodyPr wrap="square">
            <a:spAutoFit/>
          </a:bodyPr>
          <a:lstStyle/>
          <a:p>
            <a:pPr algn="ctr"/>
            <a:r>
              <a:rPr lang="zh-CN" altLang="en-US" sz="1000" b="1" dirty="0" smtClean="0">
                <a:solidFill>
                  <a:prstClr val="black">
                    <a:lumMod val="85000"/>
                    <a:lumOff val="15000"/>
                  </a:prstClr>
                </a:solidFill>
                <a:latin typeface="微软雅黑" panose="020B0503020204020204" pitchFamily="34" charset="-122"/>
                <a:ea typeface="微软雅黑" panose="020B0503020204020204" pitchFamily="34" charset="-122"/>
              </a:rPr>
              <a:t>山西万鸿科技有限公司</a:t>
            </a:r>
            <a:endParaRPr lang="zh-CN" altLang="en-US" sz="10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pic>
        <p:nvPicPr>
          <p:cNvPr id="13" name="Picture 64"/>
          <p:cNvPicPr>
            <a:picLocks noGrp="1" noSelect="1" noRot="1" noChangeAspect="1" noMove="1" noResize="1" noChangeShapeType="1"/>
          </p:cNvPicPr>
          <p:nvPr/>
        </p:nvPicPr>
        <p:blipFill>
          <a:blip r:embed="rId3" cstate="screen">
            <a:extLst>
              <a:ext uri="{28A0092B-C50C-407E-A947-70E740481C1C}">
                <a14:useLocalDpi xmlns:a14="http://schemas.microsoft.com/office/drawing/2010/main" xmlns=""/>
              </a:ext>
            </a:extLst>
          </a:blip>
          <a:stretch>
            <a:fillRect/>
          </a:stretch>
        </p:blipFill>
        <p:spPr>
          <a:xfrm>
            <a:off x="3583616" y="17705564"/>
            <a:ext cx="1976768" cy="511028"/>
          </a:xfrm>
          <a:prstGeom prst="rect">
            <a:avLst/>
          </a:prstGeom>
        </p:spPr>
      </p:pic>
      <p:sp>
        <p:nvSpPr>
          <p:cNvPr id="14" name="标题 13"/>
          <p:cNvSpPr>
            <a:spLocks noGrp="1"/>
          </p:cNvSpPr>
          <p:nvPr>
            <p:ph type="title"/>
          </p:nvPr>
        </p:nvSpPr>
        <p:spPr/>
        <p:txBody>
          <a:bodyPr/>
          <a:lstStyle/>
          <a:p>
            <a:r>
              <a:rPr lang="zh-CN" altLang="en-US" dirty="0" smtClean="0"/>
              <a:t> </a:t>
            </a:r>
            <a:endParaRPr lang="zh-CN" altLang="en-US" dirty="0"/>
          </a:p>
        </p:txBody>
      </p:sp>
    </p:spTree>
    <p:extLst>
      <p:ext uri="{BB962C8B-B14F-4D97-AF65-F5344CB8AC3E}">
        <p14:creationId xmlns:p14="http://schemas.microsoft.com/office/powerpoint/2010/main" xmlns="" val="2847675474"/>
      </p:ext>
    </p:extLst>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500" fill="hold"/>
                                        <p:tgtEl>
                                          <p:spTgt spid="71"/>
                                        </p:tgtEl>
                                        <p:attrNameLst>
                                          <p:attrName>ppt_w</p:attrName>
                                        </p:attrNameLst>
                                      </p:cBhvr>
                                      <p:tavLst>
                                        <p:tav tm="0">
                                          <p:val>
                                            <p:fltVal val="0"/>
                                          </p:val>
                                        </p:tav>
                                        <p:tav tm="100000">
                                          <p:val>
                                            <p:strVal val="#ppt_w"/>
                                          </p:val>
                                        </p:tav>
                                      </p:tavLst>
                                    </p:anim>
                                    <p:anim calcmode="lin" valueType="num">
                                      <p:cBhvr>
                                        <p:cTn id="8" dur="500" fill="hold"/>
                                        <p:tgtEl>
                                          <p:spTgt spid="71"/>
                                        </p:tgtEl>
                                        <p:attrNameLst>
                                          <p:attrName>ppt_h</p:attrName>
                                        </p:attrNameLst>
                                      </p:cBhvr>
                                      <p:tavLst>
                                        <p:tav tm="0">
                                          <p:val>
                                            <p:fltVal val="0"/>
                                          </p:val>
                                        </p:tav>
                                        <p:tav tm="100000">
                                          <p:val>
                                            <p:strVal val="#ppt_h"/>
                                          </p:val>
                                        </p:tav>
                                      </p:tavLst>
                                    </p:anim>
                                    <p:animEffect transition="in" filter="fade">
                                      <p:cBhvr>
                                        <p:cTn id="9" dur="500"/>
                                        <p:tgtEl>
                                          <p:spTgt spid="71"/>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70"/>
                                        </p:tgtEl>
                                        <p:attrNameLst>
                                          <p:attrName>style.visibility</p:attrName>
                                        </p:attrNameLst>
                                      </p:cBhvr>
                                      <p:to>
                                        <p:strVal val="visible"/>
                                      </p:to>
                                    </p:set>
                                    <p:anim calcmode="lin" valueType="num">
                                      <p:cBhvr>
                                        <p:cTn id="12" dur="500" fill="hold"/>
                                        <p:tgtEl>
                                          <p:spTgt spid="70"/>
                                        </p:tgtEl>
                                        <p:attrNameLst>
                                          <p:attrName>ppt_w</p:attrName>
                                        </p:attrNameLst>
                                      </p:cBhvr>
                                      <p:tavLst>
                                        <p:tav tm="0">
                                          <p:val>
                                            <p:fltVal val="0"/>
                                          </p:val>
                                        </p:tav>
                                        <p:tav tm="100000">
                                          <p:val>
                                            <p:strVal val="#ppt_w"/>
                                          </p:val>
                                        </p:tav>
                                      </p:tavLst>
                                    </p:anim>
                                    <p:anim calcmode="lin" valueType="num">
                                      <p:cBhvr>
                                        <p:cTn id="13" dur="500" fill="hold"/>
                                        <p:tgtEl>
                                          <p:spTgt spid="70"/>
                                        </p:tgtEl>
                                        <p:attrNameLst>
                                          <p:attrName>ppt_h</p:attrName>
                                        </p:attrNameLst>
                                      </p:cBhvr>
                                      <p:tavLst>
                                        <p:tav tm="0">
                                          <p:val>
                                            <p:fltVal val="0"/>
                                          </p:val>
                                        </p:tav>
                                        <p:tav tm="100000">
                                          <p:val>
                                            <p:strVal val="#ppt_h"/>
                                          </p:val>
                                        </p:tav>
                                      </p:tavLst>
                                    </p:anim>
                                    <p:animEffect transition="in" filter="fade">
                                      <p:cBhvr>
                                        <p:cTn id="14" dur="500"/>
                                        <p:tgtEl>
                                          <p:spTgt spid="70"/>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72"/>
                                        </p:tgtEl>
                                        <p:attrNameLst>
                                          <p:attrName>style.visibility</p:attrName>
                                        </p:attrNameLst>
                                      </p:cBhvr>
                                      <p:to>
                                        <p:strVal val="visible"/>
                                      </p:to>
                                    </p:set>
                                    <p:anim calcmode="lin" valueType="num">
                                      <p:cBhvr>
                                        <p:cTn id="17" dur="500" fill="hold"/>
                                        <p:tgtEl>
                                          <p:spTgt spid="72"/>
                                        </p:tgtEl>
                                        <p:attrNameLst>
                                          <p:attrName>ppt_w</p:attrName>
                                        </p:attrNameLst>
                                      </p:cBhvr>
                                      <p:tavLst>
                                        <p:tav tm="0">
                                          <p:val>
                                            <p:fltVal val="0"/>
                                          </p:val>
                                        </p:tav>
                                        <p:tav tm="100000">
                                          <p:val>
                                            <p:strVal val="#ppt_w"/>
                                          </p:val>
                                        </p:tav>
                                      </p:tavLst>
                                    </p:anim>
                                    <p:anim calcmode="lin" valueType="num">
                                      <p:cBhvr>
                                        <p:cTn id="18" dur="500" fill="hold"/>
                                        <p:tgtEl>
                                          <p:spTgt spid="72"/>
                                        </p:tgtEl>
                                        <p:attrNameLst>
                                          <p:attrName>ppt_h</p:attrName>
                                        </p:attrNameLst>
                                      </p:cBhvr>
                                      <p:tavLst>
                                        <p:tav tm="0">
                                          <p:val>
                                            <p:fltVal val="0"/>
                                          </p:val>
                                        </p:tav>
                                        <p:tav tm="100000">
                                          <p:val>
                                            <p:strVal val="#ppt_h"/>
                                          </p:val>
                                        </p:tav>
                                      </p:tavLst>
                                    </p:anim>
                                    <p:animEffect transition="in" filter="fade">
                                      <p:cBhvr>
                                        <p:cTn id="19" dur="500"/>
                                        <p:tgtEl>
                                          <p:spTgt spid="72"/>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8"/>
                                        </p:tgtEl>
                                        <p:attrNameLst>
                                          <p:attrName>style.visibility</p:attrName>
                                        </p:attrNameLst>
                                      </p:cBhvr>
                                      <p:to>
                                        <p:strVal val="visible"/>
                                      </p:to>
                                    </p:set>
                                    <p:animEffect transition="in" filter="fade">
                                      <p:cBhvr>
                                        <p:cTn id="26" dur="500"/>
                                        <p:tgtEl>
                                          <p:spTgt spid="6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fade">
                                      <p:cBhvr>
                                        <p:cTn id="29" dur="500"/>
                                        <p:tgtEl>
                                          <p:spTgt spid="67"/>
                                        </p:tgtEl>
                                      </p:cBhvr>
                                    </p:animEffect>
                                  </p:childTnLst>
                                </p:cTn>
                              </p:par>
                            </p:childTnLst>
                          </p:cTn>
                        </p:par>
                        <p:par>
                          <p:cTn id="30" fill="hold">
                            <p:stCondLst>
                              <p:cond delay="1500"/>
                            </p:stCondLst>
                            <p:childTnLst>
                              <p:par>
                                <p:cTn id="31" presetID="23" presetClass="entr" presetSubtype="36"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p:cTn id="33" dur="500" fill="hold"/>
                                        <p:tgtEl>
                                          <p:spTgt spid="74"/>
                                        </p:tgtEl>
                                        <p:attrNameLst>
                                          <p:attrName>ppt_w</p:attrName>
                                        </p:attrNameLst>
                                      </p:cBhvr>
                                      <p:tavLst>
                                        <p:tav tm="0">
                                          <p:val>
                                            <p:strVal val="(6*min(max(#ppt_w*#ppt_h,.3),1)-7.4)/-.7*#ppt_w"/>
                                          </p:val>
                                        </p:tav>
                                        <p:tav tm="100000">
                                          <p:val>
                                            <p:strVal val="#ppt_w"/>
                                          </p:val>
                                        </p:tav>
                                      </p:tavLst>
                                    </p:anim>
                                    <p:anim calcmode="lin" valueType="num">
                                      <p:cBhvr>
                                        <p:cTn id="34" dur="500" fill="hold"/>
                                        <p:tgtEl>
                                          <p:spTgt spid="74"/>
                                        </p:tgtEl>
                                        <p:attrNameLst>
                                          <p:attrName>ppt_h</p:attrName>
                                        </p:attrNameLst>
                                      </p:cBhvr>
                                      <p:tavLst>
                                        <p:tav tm="0">
                                          <p:val>
                                            <p:strVal val="(6*min(max(#ppt_w*#ppt_h,.3),1)-7.4)/-.7*#ppt_h"/>
                                          </p:val>
                                        </p:tav>
                                        <p:tav tm="100000">
                                          <p:val>
                                            <p:strVal val="#ppt_h"/>
                                          </p:val>
                                        </p:tav>
                                      </p:tavLst>
                                    </p:anim>
                                    <p:anim calcmode="lin" valueType="num">
                                      <p:cBhvr>
                                        <p:cTn id="35" dur="500" fill="hold"/>
                                        <p:tgtEl>
                                          <p:spTgt spid="74"/>
                                        </p:tgtEl>
                                        <p:attrNameLst>
                                          <p:attrName>ppt_x</p:attrName>
                                        </p:attrNameLst>
                                      </p:cBhvr>
                                      <p:tavLst>
                                        <p:tav tm="0">
                                          <p:val>
                                            <p:fltVal val="0.5"/>
                                          </p:val>
                                        </p:tav>
                                        <p:tav tm="100000">
                                          <p:val>
                                            <p:strVal val="#ppt_x"/>
                                          </p:val>
                                        </p:tav>
                                      </p:tavLst>
                                    </p:anim>
                                    <p:anim calcmode="lin" valueType="num">
                                      <p:cBhvr>
                                        <p:cTn id="36" dur="500" fill="hold"/>
                                        <p:tgtEl>
                                          <p:spTgt spid="74"/>
                                        </p:tgtEl>
                                        <p:attrNameLst>
                                          <p:attrName>ppt_y</p:attrName>
                                        </p:attrNameLst>
                                      </p:cBhvr>
                                      <p:tavLst>
                                        <p:tav tm="0">
                                          <p:val>
                                            <p:strVal val="1+(6*min(max(#ppt_w*#ppt_h,.3),1)-7.4)/-.7*#ppt_h/2"/>
                                          </p:val>
                                        </p:tav>
                                        <p:tav tm="100000">
                                          <p:val>
                                            <p:strVal val="#ppt_y"/>
                                          </p:val>
                                        </p:tav>
                                      </p:tavLst>
                                    </p:anim>
                                  </p:childTnLst>
                                </p:cTn>
                              </p:par>
                            </p:childTnLst>
                          </p:cTn>
                        </p:par>
                        <p:par>
                          <p:cTn id="37" fill="hold">
                            <p:stCondLst>
                              <p:cond delay="2000"/>
                            </p:stCondLst>
                            <p:childTnLst>
                              <p:par>
                                <p:cTn id="38" presetID="23" presetClass="entr" presetSubtype="288" fill="hold" grpId="0" nodeType="afterEffect">
                                  <p:stCondLst>
                                    <p:cond delay="0"/>
                                  </p:stCondLst>
                                  <p:iterate type="lt">
                                    <p:tmPct val="10000"/>
                                  </p:iterate>
                                  <p:childTnLst>
                                    <p:set>
                                      <p:cBhvr>
                                        <p:cTn id="39" dur="1" fill="hold">
                                          <p:stCondLst>
                                            <p:cond delay="0"/>
                                          </p:stCondLst>
                                        </p:cTn>
                                        <p:tgtEl>
                                          <p:spTgt spid="73"/>
                                        </p:tgtEl>
                                        <p:attrNameLst>
                                          <p:attrName>style.visibility</p:attrName>
                                        </p:attrNameLst>
                                      </p:cBhvr>
                                      <p:to>
                                        <p:strVal val="visible"/>
                                      </p:to>
                                    </p:set>
                                    <p:anim calcmode="lin" valueType="num">
                                      <p:cBhvr>
                                        <p:cTn id="40" dur="500" fill="hold"/>
                                        <p:tgtEl>
                                          <p:spTgt spid="73"/>
                                        </p:tgtEl>
                                        <p:attrNameLst>
                                          <p:attrName>ppt_w</p:attrName>
                                        </p:attrNameLst>
                                      </p:cBhvr>
                                      <p:tavLst>
                                        <p:tav tm="0">
                                          <p:val>
                                            <p:strVal val="4/3*#ppt_w"/>
                                          </p:val>
                                        </p:tav>
                                        <p:tav tm="100000">
                                          <p:val>
                                            <p:strVal val="#ppt_w"/>
                                          </p:val>
                                        </p:tav>
                                      </p:tavLst>
                                    </p:anim>
                                    <p:anim calcmode="lin" valueType="num">
                                      <p:cBhvr>
                                        <p:cTn id="41" dur="500" fill="hold"/>
                                        <p:tgtEl>
                                          <p:spTgt spid="73"/>
                                        </p:tgtEl>
                                        <p:attrNameLst>
                                          <p:attrName>ppt_h</p:attrName>
                                        </p:attrNameLst>
                                      </p:cBhvr>
                                      <p:tavLst>
                                        <p:tav tm="0">
                                          <p:val>
                                            <p:strVal val="4/3*#ppt_h"/>
                                          </p:val>
                                        </p:tav>
                                        <p:tav tm="100000">
                                          <p:val>
                                            <p:strVal val="#ppt_h"/>
                                          </p:val>
                                        </p:tav>
                                      </p:tavLst>
                                    </p:anim>
                                  </p:childTnLst>
                                </p:cTn>
                              </p:par>
                            </p:childTnLst>
                          </p:cTn>
                        </p:par>
                        <p:par>
                          <p:cTn id="42" fill="hold">
                            <p:stCondLst>
                              <p:cond delay="3050"/>
                            </p:stCondLst>
                            <p:childTnLst>
                              <p:par>
                                <p:cTn id="43" presetID="22" presetClass="entr" presetSubtype="8" fill="hold"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left)">
                                      <p:cBhvr>
                                        <p:cTn id="45" dur="500"/>
                                        <p:tgtEl>
                                          <p:spTgt spid="75"/>
                                        </p:tgtEl>
                                      </p:cBhvr>
                                    </p:animEffect>
                                  </p:childTnLst>
                                </p:cTn>
                              </p:par>
                            </p:childTnLst>
                          </p:cTn>
                        </p:par>
                        <p:par>
                          <p:cTn id="46" fill="hold">
                            <p:stCondLst>
                              <p:cond delay="3550"/>
                            </p:stCondLst>
                            <p:childTnLst>
                              <p:par>
                                <p:cTn id="47" presetID="12" presetClass="entr" presetSubtype="1"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additive="base">
                                        <p:cTn id="49" dur="500"/>
                                        <p:tgtEl>
                                          <p:spTgt spid="76"/>
                                        </p:tgtEl>
                                        <p:attrNameLst>
                                          <p:attrName>ppt_y</p:attrName>
                                        </p:attrNameLst>
                                      </p:cBhvr>
                                      <p:tavLst>
                                        <p:tav tm="0">
                                          <p:val>
                                            <p:strVal val="#ppt_y-#ppt_h*1.125000"/>
                                          </p:val>
                                        </p:tav>
                                        <p:tav tm="100000">
                                          <p:val>
                                            <p:strVal val="#ppt_y"/>
                                          </p:val>
                                        </p:tav>
                                      </p:tavLst>
                                    </p:anim>
                                    <p:animEffect transition="in" filter="wipe(down)">
                                      <p:cBhvr>
                                        <p:cTn id="50"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P spid="71" grpId="0" animBg="1"/>
      <p:bldP spid="72" grpId="0" animBg="1"/>
      <p:bldP spid="73" grpId="0"/>
      <p:bldP spid="74" grpId="0"/>
      <p:bldP spid="7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0034" y="285734"/>
            <a:ext cx="1800493"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市管理主要功能</a:t>
            </a:r>
            <a:endParaRPr lang="zh-CN" altLang="en-US" dirty="0"/>
          </a:p>
        </p:txBody>
      </p:sp>
      <p:sp>
        <p:nvSpPr>
          <p:cNvPr id="3" name="矩形 2"/>
          <p:cNvSpPr/>
          <p:nvPr/>
        </p:nvSpPr>
        <p:spPr>
          <a:xfrm>
            <a:off x="395536" y="789899"/>
            <a:ext cx="5615640" cy="732508"/>
          </a:xfrm>
          <a:prstGeom prst="rect">
            <a:avLst/>
          </a:prstGeom>
        </p:spPr>
        <p:txBody>
          <a:bodyPr wrap="none">
            <a:spAutoFit/>
          </a:bodyPr>
          <a:lstStyle/>
          <a:p>
            <a:pPr marL="342900" indent="-342900" eaLnBrk="0" hangingPunct="0">
              <a:spcBef>
                <a:spcPct val="20000"/>
              </a:spcBef>
              <a:buClr>
                <a:schemeClr val="tx1"/>
              </a:buClr>
              <a:buFont typeface="Wingdings" panose="05000000000000000000" pitchFamily="2" charset="2"/>
              <a:buChar char="u"/>
              <a:defRPr/>
            </a:pPr>
            <a:r>
              <a:rPr lang="zh-CN" altLang="en-US" sz="2000" b="1" dirty="0"/>
              <a:t>资金</a:t>
            </a:r>
            <a:r>
              <a:rPr lang="zh-CN" altLang="en-US" sz="2000" b="1" dirty="0" smtClean="0"/>
              <a:t>分配</a:t>
            </a:r>
            <a:endParaRPr lang="en-US" altLang="zh-CN" sz="2000" b="1" dirty="0" smtClean="0"/>
          </a:p>
          <a:p>
            <a:pPr eaLnBrk="0" hangingPunct="0">
              <a:spcBef>
                <a:spcPct val="20000"/>
              </a:spcBef>
              <a:buClr>
                <a:schemeClr val="tx1"/>
              </a:buClr>
              <a:defRPr/>
            </a:pPr>
            <a:r>
              <a:rPr lang="zh-CN" altLang="en-US" b="1" dirty="0" smtClean="0"/>
              <a:t>      市管理为</a:t>
            </a:r>
            <a:r>
              <a:rPr lang="zh-CN" altLang="en-US" b="1" dirty="0"/>
              <a:t>各个区县分配</a:t>
            </a:r>
            <a:r>
              <a:rPr lang="zh-CN" altLang="en-US" b="1" dirty="0" smtClean="0"/>
              <a:t>资金后申请录入才可开始。</a:t>
            </a:r>
            <a:endParaRPr lang="en-US" altLang="zh-CN" b="1" dirty="0"/>
          </a:p>
        </p:txBody>
      </p:sp>
      <p:pic>
        <p:nvPicPr>
          <p:cNvPr id="1026" name="Picture 2"/>
          <p:cNvPicPr>
            <a:picLocks noChangeAspect="1" noChangeArrowheads="1"/>
          </p:cNvPicPr>
          <p:nvPr/>
        </p:nvPicPr>
        <p:blipFill>
          <a:blip r:embed="rId2"/>
          <a:srcRect/>
          <a:stretch>
            <a:fillRect/>
          </a:stretch>
        </p:blipFill>
        <p:spPr bwMode="auto">
          <a:xfrm>
            <a:off x="214282" y="1643056"/>
            <a:ext cx="8814635" cy="2571768"/>
          </a:xfrm>
          <a:prstGeom prst="rect">
            <a:avLst/>
          </a:prstGeom>
          <a:noFill/>
          <a:ln w="9525">
            <a:noFill/>
            <a:miter lim="800000"/>
            <a:headEnd/>
            <a:tailEnd/>
          </a:ln>
          <a:effectLst/>
        </p:spPr>
      </p:pic>
    </p:spTree>
    <p:extLst>
      <p:ext uri="{BB962C8B-B14F-4D97-AF65-F5344CB8AC3E}">
        <p14:creationId xmlns:p14="http://schemas.microsoft.com/office/powerpoint/2010/main" xmlns="" val="3795427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0034" y="285734"/>
            <a:ext cx="1800493"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市管理主要功能</a:t>
            </a:r>
            <a:endParaRPr lang="zh-CN" altLang="en-US" dirty="0"/>
          </a:p>
        </p:txBody>
      </p:sp>
      <p:sp>
        <p:nvSpPr>
          <p:cNvPr id="4" name="矩形 3"/>
          <p:cNvSpPr/>
          <p:nvPr/>
        </p:nvSpPr>
        <p:spPr>
          <a:xfrm>
            <a:off x="395536" y="789899"/>
            <a:ext cx="8816837" cy="732508"/>
          </a:xfrm>
          <a:prstGeom prst="rect">
            <a:avLst/>
          </a:prstGeom>
        </p:spPr>
        <p:txBody>
          <a:bodyPr wrap="none">
            <a:spAutoFit/>
          </a:bodyPr>
          <a:lstStyle/>
          <a:p>
            <a:pPr marL="342900" indent="-342900" eaLnBrk="0" hangingPunct="0">
              <a:spcBef>
                <a:spcPct val="20000"/>
              </a:spcBef>
              <a:buClr>
                <a:schemeClr val="tx1"/>
              </a:buClr>
              <a:buFont typeface="Wingdings" panose="05000000000000000000" pitchFamily="2" charset="2"/>
              <a:buChar char="u"/>
              <a:defRPr/>
            </a:pPr>
            <a:r>
              <a:rPr lang="zh-CN" altLang="en-US" sz="2000" b="1" dirty="0"/>
              <a:t>封闭产品设置（市、县管理用户）</a:t>
            </a:r>
          </a:p>
          <a:p>
            <a:pPr eaLnBrk="0" hangingPunct="0">
              <a:spcBef>
                <a:spcPct val="20000"/>
              </a:spcBef>
              <a:buClr>
                <a:schemeClr val="tx1"/>
              </a:buClr>
              <a:defRPr/>
            </a:pPr>
            <a:r>
              <a:rPr lang="zh-CN" altLang="en-US" b="1" dirty="0" smtClean="0"/>
              <a:t>     对</a:t>
            </a:r>
            <a:r>
              <a:rPr lang="zh-CN" altLang="en-US" b="1" dirty="0"/>
              <a:t>有问题的产品进行封闭，遵循谁封闭谁解封，自动</a:t>
            </a:r>
            <a:r>
              <a:rPr lang="zh-CN" altLang="en-US" b="1" dirty="0" smtClean="0"/>
              <a:t>封闭的产品只能</a:t>
            </a:r>
            <a:r>
              <a:rPr lang="zh-CN" altLang="en-US" b="1" dirty="0"/>
              <a:t>由省管理解</a:t>
            </a:r>
            <a:r>
              <a:rPr lang="zh-CN" altLang="en-US" b="1" dirty="0" smtClean="0"/>
              <a:t>封</a:t>
            </a:r>
            <a:endParaRPr lang="zh-CN" altLang="en-US" b="1" dirty="0"/>
          </a:p>
        </p:txBody>
      </p:sp>
      <p:pic>
        <p:nvPicPr>
          <p:cNvPr id="5"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1491630"/>
            <a:ext cx="8280920" cy="3515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99793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500034" y="285734"/>
            <a:ext cx="1800493"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县管理主要功能</a:t>
            </a:r>
            <a:endParaRPr lang="zh-CN" altLang="en-US" dirty="0"/>
          </a:p>
        </p:txBody>
      </p:sp>
      <p:pic>
        <p:nvPicPr>
          <p:cNvPr id="1029" name="Picture 5"/>
          <p:cNvPicPr>
            <a:picLocks noChangeAspect="1" noChangeArrowheads="1"/>
          </p:cNvPicPr>
          <p:nvPr/>
        </p:nvPicPr>
        <p:blipFill>
          <a:blip r:embed="rId2" cstate="print"/>
          <a:srcRect/>
          <a:stretch>
            <a:fillRect/>
          </a:stretch>
        </p:blipFill>
        <p:spPr bwMode="auto">
          <a:xfrm>
            <a:off x="7429520" y="0"/>
            <a:ext cx="1685925" cy="657208"/>
          </a:xfrm>
          <a:prstGeom prst="rect">
            <a:avLst/>
          </a:prstGeom>
          <a:noFill/>
          <a:ln w="9525">
            <a:noFill/>
            <a:miter lim="800000"/>
            <a:headEnd/>
            <a:tailEnd/>
          </a:ln>
          <a:effectLst/>
        </p:spPr>
      </p:pic>
      <p:sp>
        <p:nvSpPr>
          <p:cNvPr id="42" name="原创设计师QQ598969553      _24">
            <a:hlinkClick r:id="rId3" action="ppaction://hlinksldjump"/>
          </p:cNvPr>
          <p:cNvSpPr>
            <a:spLocks noEditPoints="1"/>
          </p:cNvSpPr>
          <p:nvPr/>
        </p:nvSpPr>
        <p:spPr bwMode="auto">
          <a:xfrm>
            <a:off x="8897417" y="4885810"/>
            <a:ext cx="246583" cy="257690"/>
          </a:xfrm>
          <a:custGeom>
            <a:avLst/>
            <a:gdLst>
              <a:gd name="T0" fmla="*/ 81 w 94"/>
              <a:gd name="T1" fmla="*/ 57 h 98"/>
              <a:gd name="T2" fmla="*/ 81 w 94"/>
              <a:gd name="T3" fmla="*/ 95 h 98"/>
              <a:gd name="T4" fmla="*/ 81 w 94"/>
              <a:gd name="T5" fmla="*/ 98 h 98"/>
              <a:gd name="T6" fmla="*/ 78 w 94"/>
              <a:gd name="T7" fmla="*/ 98 h 98"/>
              <a:gd name="T8" fmla="*/ 67 w 94"/>
              <a:gd name="T9" fmla="*/ 98 h 98"/>
              <a:gd name="T10" fmla="*/ 67 w 94"/>
              <a:gd name="T11" fmla="*/ 68 h 98"/>
              <a:gd name="T12" fmla="*/ 62 w 94"/>
              <a:gd name="T13" fmla="*/ 64 h 98"/>
              <a:gd name="T14" fmla="*/ 49 w 94"/>
              <a:gd name="T15" fmla="*/ 64 h 98"/>
              <a:gd name="T16" fmla="*/ 45 w 94"/>
              <a:gd name="T17" fmla="*/ 68 h 98"/>
              <a:gd name="T18" fmla="*/ 45 w 94"/>
              <a:gd name="T19" fmla="*/ 98 h 98"/>
              <a:gd name="T20" fmla="*/ 15 w 94"/>
              <a:gd name="T21" fmla="*/ 98 h 98"/>
              <a:gd name="T22" fmla="*/ 12 w 94"/>
              <a:gd name="T23" fmla="*/ 98 h 98"/>
              <a:gd name="T24" fmla="*/ 12 w 94"/>
              <a:gd name="T25" fmla="*/ 95 h 98"/>
              <a:gd name="T26" fmla="*/ 12 w 94"/>
              <a:gd name="T27" fmla="*/ 57 h 98"/>
              <a:gd name="T28" fmla="*/ 3 w 94"/>
              <a:gd name="T29" fmla="*/ 57 h 98"/>
              <a:gd name="T30" fmla="*/ 0 w 94"/>
              <a:gd name="T31" fmla="*/ 50 h 98"/>
              <a:gd name="T32" fmla="*/ 44 w 94"/>
              <a:gd name="T33" fmla="*/ 3 h 98"/>
              <a:gd name="T34" fmla="*/ 47 w 94"/>
              <a:gd name="T35" fmla="*/ 0 h 98"/>
              <a:gd name="T36" fmla="*/ 50 w 94"/>
              <a:gd name="T37" fmla="*/ 3 h 98"/>
              <a:gd name="T38" fmla="*/ 94 w 94"/>
              <a:gd name="T39" fmla="*/ 50 h 98"/>
              <a:gd name="T40" fmla="*/ 90 w 94"/>
              <a:gd name="T41" fmla="*/ 57 h 98"/>
              <a:gd name="T42" fmla="*/ 81 w 94"/>
              <a:gd name="T43" fmla="*/ 57 h 98"/>
              <a:gd name="T44" fmla="*/ 74 w 94"/>
              <a:gd name="T45" fmla="*/ 8 h 98"/>
              <a:gd name="T46" fmla="*/ 77 w 94"/>
              <a:gd name="T47" fmla="*/ 8 h 98"/>
              <a:gd name="T48" fmla="*/ 77 w 94"/>
              <a:gd name="T49" fmla="*/ 2 h 98"/>
              <a:gd name="T50" fmla="*/ 61 w 94"/>
              <a:gd name="T51" fmla="*/ 2 h 98"/>
              <a:gd name="T52" fmla="*/ 61 w 94"/>
              <a:gd name="T53" fmla="*/ 8 h 98"/>
              <a:gd name="T54" fmla="*/ 64 w 94"/>
              <a:gd name="T55" fmla="*/ 8 h 98"/>
              <a:gd name="T56" fmla="*/ 64 w 94"/>
              <a:gd name="T57" fmla="*/ 13 h 98"/>
              <a:gd name="T58" fmla="*/ 74 w 94"/>
              <a:gd name="T59" fmla="*/ 25 h 98"/>
              <a:gd name="T60" fmla="*/ 74 w 94"/>
              <a:gd name="T6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ea typeface="微软雅黑" panose="020B0503020204020204" pitchFamily="34" charset="-122"/>
            </a:endParaRPr>
          </a:p>
        </p:txBody>
      </p:sp>
      <p:grpSp>
        <p:nvGrpSpPr>
          <p:cNvPr id="5" name="原创设计师QQ598969553      _3"/>
          <p:cNvGrpSpPr/>
          <p:nvPr/>
        </p:nvGrpSpPr>
        <p:grpSpPr>
          <a:xfrm>
            <a:off x="1091992" y="1304219"/>
            <a:ext cx="1061000" cy="1214343"/>
            <a:chOff x="1743076" y="2991066"/>
            <a:chExt cx="1414666" cy="1619124"/>
          </a:xfrm>
          <a:gradFill>
            <a:gsLst>
              <a:gs pos="25000">
                <a:schemeClr val="accent2"/>
              </a:gs>
              <a:gs pos="100000">
                <a:schemeClr val="accent1"/>
              </a:gs>
            </a:gsLst>
            <a:lin ang="12600000" scaled="0"/>
          </a:gradFill>
        </p:grpSpPr>
        <p:sp>
          <p:nvSpPr>
            <p:cNvPr id="6" name="Shape 1721"/>
            <p:cNvSpPr/>
            <p:nvPr/>
          </p:nvSpPr>
          <p:spPr>
            <a:xfrm rot="18900000">
              <a:off x="1743076" y="2991066"/>
              <a:ext cx="1414666" cy="1414666"/>
            </a:xfrm>
            <a:prstGeom prst="roundRect">
              <a:avLst>
                <a:gd name="adj" fmla="val 15000"/>
              </a:avLst>
            </a:prstGeom>
            <a:grp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sz="1800">
                <a:latin typeface="微软雅黑" panose="020B0503020204020204" pitchFamily="34" charset="-122"/>
                <a:ea typeface="微软雅黑" panose="020B0503020204020204" pitchFamily="34" charset="-122"/>
              </a:endParaRPr>
            </a:p>
          </p:txBody>
        </p:sp>
        <p:sp>
          <p:nvSpPr>
            <p:cNvPr id="7" name="Shape 1732"/>
            <p:cNvSpPr/>
            <p:nvPr/>
          </p:nvSpPr>
          <p:spPr>
            <a:xfrm rot="18900000">
              <a:off x="1743076" y="3195523"/>
              <a:ext cx="1414666" cy="1414667"/>
            </a:xfrm>
            <a:prstGeom prst="roundRect">
              <a:avLst>
                <a:gd name="adj" fmla="val 15000"/>
              </a:avLst>
            </a:prstGeom>
            <a:grpFill/>
            <a:ln w="508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sz="1800">
                <a:latin typeface="微软雅黑" panose="020B0503020204020204" pitchFamily="34" charset="-122"/>
                <a:ea typeface="微软雅黑" panose="020B0503020204020204" pitchFamily="34" charset="-122"/>
              </a:endParaRPr>
            </a:p>
          </p:txBody>
        </p:sp>
      </p:grpSp>
      <p:sp>
        <p:nvSpPr>
          <p:cNvPr id="8" name="原创设计师QQ598969553      _6"/>
          <p:cNvSpPr txBox="1"/>
          <p:nvPr/>
        </p:nvSpPr>
        <p:spPr>
          <a:xfrm>
            <a:off x="1459865" y="1712595"/>
            <a:ext cx="325120" cy="33591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GB" sz="1600" b="1" dirty="0">
                <a:solidFill>
                  <a:schemeClr val="bg1"/>
                </a:solidFill>
                <a:latin typeface="微软雅黑" panose="020B0503020204020204" pitchFamily="34" charset="-122"/>
                <a:ea typeface="微软雅黑" panose="020B0503020204020204" pitchFamily="34" charset="-122"/>
              </a:rPr>
              <a:t>县</a:t>
            </a:r>
          </a:p>
        </p:txBody>
      </p:sp>
      <p:grpSp>
        <p:nvGrpSpPr>
          <p:cNvPr id="9" name="原创设计师QQ598969553      _3"/>
          <p:cNvGrpSpPr/>
          <p:nvPr/>
        </p:nvGrpSpPr>
        <p:grpSpPr>
          <a:xfrm>
            <a:off x="1092627" y="2239574"/>
            <a:ext cx="1061000" cy="1214343"/>
            <a:chOff x="1743076" y="2991066"/>
            <a:chExt cx="1414666" cy="1619124"/>
          </a:xfrm>
          <a:gradFill>
            <a:gsLst>
              <a:gs pos="25000">
                <a:schemeClr val="accent2"/>
              </a:gs>
              <a:gs pos="100000">
                <a:schemeClr val="accent1"/>
              </a:gs>
            </a:gsLst>
            <a:lin ang="12600000" scaled="0"/>
          </a:gradFill>
        </p:grpSpPr>
        <p:sp>
          <p:nvSpPr>
            <p:cNvPr id="10" name="Shape 1721"/>
            <p:cNvSpPr/>
            <p:nvPr/>
          </p:nvSpPr>
          <p:spPr>
            <a:xfrm rot="18900000">
              <a:off x="1743076" y="2991066"/>
              <a:ext cx="1414666" cy="1414666"/>
            </a:xfrm>
            <a:prstGeom prst="roundRect">
              <a:avLst>
                <a:gd name="adj" fmla="val 15000"/>
              </a:avLst>
            </a:prstGeom>
            <a:grp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sz="1800">
                <a:latin typeface="微软雅黑" panose="020B0503020204020204" pitchFamily="34" charset="-122"/>
                <a:ea typeface="微软雅黑" panose="020B0503020204020204" pitchFamily="34" charset="-122"/>
              </a:endParaRPr>
            </a:p>
          </p:txBody>
        </p:sp>
        <p:sp>
          <p:nvSpPr>
            <p:cNvPr id="11" name="Shape 1732"/>
            <p:cNvSpPr/>
            <p:nvPr/>
          </p:nvSpPr>
          <p:spPr>
            <a:xfrm rot="18900000">
              <a:off x="1743076" y="3195523"/>
              <a:ext cx="1414666" cy="1414667"/>
            </a:xfrm>
            <a:prstGeom prst="roundRect">
              <a:avLst>
                <a:gd name="adj" fmla="val 15000"/>
              </a:avLst>
            </a:prstGeom>
            <a:grpFill/>
            <a:ln w="508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sz="1800">
                <a:latin typeface="微软雅黑" panose="020B0503020204020204" pitchFamily="34" charset="-122"/>
                <a:ea typeface="微软雅黑" panose="020B0503020204020204" pitchFamily="34" charset="-122"/>
              </a:endParaRPr>
            </a:p>
          </p:txBody>
        </p:sp>
      </p:grpSp>
      <p:sp>
        <p:nvSpPr>
          <p:cNvPr id="12" name="原创设计师QQ598969553      _6"/>
          <p:cNvSpPr txBox="1"/>
          <p:nvPr/>
        </p:nvSpPr>
        <p:spPr>
          <a:xfrm>
            <a:off x="1500505" y="2671445"/>
            <a:ext cx="245110" cy="31623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GB" sz="1600" b="1" dirty="0">
                <a:solidFill>
                  <a:schemeClr val="bg1"/>
                </a:solidFill>
                <a:latin typeface="微软雅黑" panose="020B0503020204020204" pitchFamily="34" charset="-122"/>
                <a:ea typeface="微软雅黑" panose="020B0503020204020204" pitchFamily="34" charset="-122"/>
              </a:rPr>
              <a:t>管</a:t>
            </a:r>
          </a:p>
        </p:txBody>
      </p:sp>
      <p:grpSp>
        <p:nvGrpSpPr>
          <p:cNvPr id="13" name="原创设计师QQ598969553      _3"/>
          <p:cNvGrpSpPr/>
          <p:nvPr/>
        </p:nvGrpSpPr>
        <p:grpSpPr>
          <a:xfrm>
            <a:off x="1092627" y="3147624"/>
            <a:ext cx="1061000" cy="1214343"/>
            <a:chOff x="1743076" y="2991066"/>
            <a:chExt cx="1414666" cy="1619124"/>
          </a:xfrm>
          <a:gradFill>
            <a:gsLst>
              <a:gs pos="25000">
                <a:schemeClr val="accent2"/>
              </a:gs>
              <a:gs pos="100000">
                <a:schemeClr val="accent1"/>
              </a:gs>
            </a:gsLst>
            <a:lin ang="12600000" scaled="0"/>
          </a:gradFill>
        </p:grpSpPr>
        <p:sp>
          <p:nvSpPr>
            <p:cNvPr id="14" name="Shape 1721"/>
            <p:cNvSpPr/>
            <p:nvPr/>
          </p:nvSpPr>
          <p:spPr>
            <a:xfrm rot="18900000">
              <a:off x="1743076" y="2991066"/>
              <a:ext cx="1414666" cy="1414666"/>
            </a:xfrm>
            <a:prstGeom prst="roundRect">
              <a:avLst>
                <a:gd name="adj" fmla="val 15000"/>
              </a:avLst>
            </a:prstGeom>
            <a:grp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sz="1800">
                <a:latin typeface="微软雅黑" panose="020B0503020204020204" pitchFamily="34" charset="-122"/>
                <a:ea typeface="微软雅黑" panose="020B0503020204020204" pitchFamily="34" charset="-122"/>
              </a:endParaRPr>
            </a:p>
          </p:txBody>
        </p:sp>
        <p:sp>
          <p:nvSpPr>
            <p:cNvPr id="15" name="Shape 1732"/>
            <p:cNvSpPr/>
            <p:nvPr/>
          </p:nvSpPr>
          <p:spPr>
            <a:xfrm rot="18900000">
              <a:off x="1743076" y="3195523"/>
              <a:ext cx="1414666" cy="1414667"/>
            </a:xfrm>
            <a:prstGeom prst="roundRect">
              <a:avLst>
                <a:gd name="adj" fmla="val 15000"/>
              </a:avLst>
            </a:prstGeom>
            <a:grpFill/>
            <a:ln w="508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sz="1800">
                <a:latin typeface="微软雅黑" panose="020B0503020204020204" pitchFamily="34" charset="-122"/>
                <a:ea typeface="微软雅黑" panose="020B0503020204020204" pitchFamily="34" charset="-122"/>
              </a:endParaRPr>
            </a:p>
          </p:txBody>
        </p:sp>
      </p:grpSp>
      <p:sp>
        <p:nvSpPr>
          <p:cNvPr id="16" name="原创设计师QQ598969553      _6"/>
          <p:cNvSpPr txBox="1"/>
          <p:nvPr/>
        </p:nvSpPr>
        <p:spPr>
          <a:xfrm>
            <a:off x="1459865" y="3731260"/>
            <a:ext cx="255270" cy="20066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GB" sz="1600" b="1" dirty="0">
                <a:solidFill>
                  <a:schemeClr val="bg1"/>
                </a:solidFill>
                <a:latin typeface="微软雅黑" panose="020B0503020204020204" pitchFamily="34" charset="-122"/>
                <a:ea typeface="微软雅黑" panose="020B0503020204020204" pitchFamily="34" charset="-122"/>
              </a:rPr>
              <a:t>理</a:t>
            </a:r>
          </a:p>
        </p:txBody>
      </p:sp>
      <p:sp>
        <p:nvSpPr>
          <p:cNvPr id="17" name="原创设计师QQ598969553      _1"/>
          <p:cNvSpPr/>
          <p:nvPr/>
        </p:nvSpPr>
        <p:spPr>
          <a:xfrm>
            <a:off x="3059832" y="1294393"/>
            <a:ext cx="1729740" cy="565150"/>
          </a:xfrm>
          <a:prstGeom prst="roundRect">
            <a:avLst/>
          </a:prstGeom>
          <a:solidFill>
            <a:schemeClr val="accent4">
              <a:lumMod val="40000"/>
              <a:lumOff val="60000"/>
            </a:schemeClr>
          </a:soli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srgbClr val="FF0000"/>
              </a:solidFill>
              <a:ea typeface="微软雅黑" panose="020B0503020204020204" pitchFamily="34" charset="-122"/>
            </a:endParaRPr>
          </a:p>
        </p:txBody>
      </p:sp>
      <p:sp>
        <p:nvSpPr>
          <p:cNvPr id="19" name="原创设计师QQ598969553      _1"/>
          <p:cNvSpPr/>
          <p:nvPr/>
        </p:nvSpPr>
        <p:spPr>
          <a:xfrm>
            <a:off x="5383297" y="2180218"/>
            <a:ext cx="1683385" cy="565150"/>
          </a:xfrm>
          <a:prstGeom prst="roundRect">
            <a:avLst/>
          </a:prstGeom>
          <a:solidFill>
            <a:schemeClr val="accent4">
              <a:lumMod val="40000"/>
              <a:lumOff val="60000"/>
            </a:schemeClr>
          </a:soli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sp>
        <p:nvSpPr>
          <p:cNvPr id="20" name="原创设计师QQ598969553      _1"/>
          <p:cNvSpPr/>
          <p:nvPr/>
        </p:nvSpPr>
        <p:spPr>
          <a:xfrm>
            <a:off x="3050307" y="2180218"/>
            <a:ext cx="1729105" cy="565150"/>
          </a:xfrm>
          <a:prstGeom prst="roundRect">
            <a:avLst/>
          </a:prstGeom>
          <a:solidFill>
            <a:schemeClr val="bg1"/>
          </a:soli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pPr algn="ctr"/>
            <a:endParaRPr lang="zh-CN" altLang="en-US" sz="1400">
              <a:latin typeface="微软雅黑" panose="020B0503020204020204" pitchFamily="34" charset="-122"/>
              <a:ea typeface="微软雅黑" panose="020B0503020204020204" pitchFamily="34" charset="-122"/>
            </a:endParaRPr>
          </a:p>
        </p:txBody>
      </p:sp>
      <p:sp>
        <p:nvSpPr>
          <p:cNvPr id="21" name="原创设计师QQ598969553      _6"/>
          <p:cNvSpPr/>
          <p:nvPr/>
        </p:nvSpPr>
        <p:spPr>
          <a:xfrm>
            <a:off x="3031257" y="3025403"/>
            <a:ext cx="1720850" cy="567055"/>
          </a:xfrm>
          <a:prstGeom prst="roundRect">
            <a:avLst/>
          </a:prstGeom>
          <a:solidFill>
            <a:schemeClr val="accent4">
              <a:lumMod val="40000"/>
              <a:lumOff val="60000"/>
            </a:schemeClr>
          </a:soli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sp>
        <p:nvSpPr>
          <p:cNvPr id="22" name="原创设计师QQ598969553      _22"/>
          <p:cNvSpPr txBox="1"/>
          <p:nvPr/>
        </p:nvSpPr>
        <p:spPr>
          <a:xfrm>
            <a:off x="3157622" y="3155578"/>
            <a:ext cx="1468755" cy="306705"/>
          </a:xfrm>
          <a:prstGeom prst="rect">
            <a:avLst/>
          </a:prstGeom>
          <a:noFill/>
        </p:spPr>
        <p:txBody>
          <a:bodyPr wrap="square" rtlCol="0">
            <a:spAutoFit/>
          </a:bodyPr>
          <a:lstStyle/>
          <a:p>
            <a:pPr algn="ctr"/>
            <a:r>
              <a:rPr lang="en-US" altLang="zh-CN" sz="1400" b="1" dirty="0">
                <a:solidFill>
                  <a:srgbClr val="FF0000"/>
                </a:solidFill>
                <a:latin typeface="微软雅黑" panose="020B0503020204020204" pitchFamily="34" charset="-122"/>
                <a:ea typeface="微软雅黑" panose="020B0503020204020204" pitchFamily="34" charset="-122"/>
              </a:rPr>
              <a:t>5</a:t>
            </a:r>
            <a:r>
              <a:rPr lang="zh-CN" altLang="en-US" sz="1400" b="1" dirty="0" smtClean="0">
                <a:solidFill>
                  <a:srgbClr val="FF0000"/>
                </a:solidFill>
                <a:latin typeface="微软雅黑" panose="020B0503020204020204" pitchFamily="34" charset="-122"/>
                <a:ea typeface="微软雅黑" panose="020B0503020204020204" pitchFamily="34" charset="-122"/>
              </a:rPr>
              <a:t>、区域管理</a:t>
            </a:r>
            <a:endParaRPr lang="zh-CN" altLang="en-US" sz="1400" b="1" dirty="0">
              <a:solidFill>
                <a:srgbClr val="FF0000"/>
              </a:solidFill>
              <a:latin typeface="微软雅黑" panose="020B0503020204020204" pitchFamily="34" charset="-122"/>
              <a:ea typeface="微软雅黑" panose="020B0503020204020204" pitchFamily="34" charset="-122"/>
            </a:endParaRPr>
          </a:p>
        </p:txBody>
      </p:sp>
      <p:sp>
        <p:nvSpPr>
          <p:cNvPr id="23" name="原创设计师QQ598969553      _14"/>
          <p:cNvSpPr txBox="1"/>
          <p:nvPr/>
        </p:nvSpPr>
        <p:spPr>
          <a:xfrm>
            <a:off x="3183022" y="1423298"/>
            <a:ext cx="1354455" cy="523220"/>
          </a:xfrm>
          <a:prstGeom prst="rect">
            <a:avLst/>
          </a:prstGeom>
          <a:noFill/>
        </p:spPr>
        <p:txBody>
          <a:bodyPr wrap="square" rtlCol="0">
            <a:spAutoFit/>
          </a:bodyPr>
          <a:lstStyle/>
          <a:p>
            <a:pPr algn="ctr"/>
            <a:r>
              <a:rPr lang="en-US" altLang="zh-CN" sz="1400" b="1" dirty="0" smtClean="0">
                <a:solidFill>
                  <a:srgbClr val="FF0000"/>
                </a:solidFill>
                <a:latin typeface="微软雅黑" panose="020B0503020204020204" pitchFamily="34" charset="-122"/>
                <a:ea typeface="微软雅黑" panose="020B0503020204020204" pitchFamily="34" charset="-122"/>
              </a:rPr>
              <a:t>1</a:t>
            </a:r>
            <a:r>
              <a:rPr lang="zh-CN" altLang="en-US" sz="1400" b="1" dirty="0" smtClean="0">
                <a:solidFill>
                  <a:srgbClr val="FF0000"/>
                </a:solidFill>
                <a:latin typeface="微软雅黑" panose="020B0503020204020204" pitchFamily="34" charset="-122"/>
                <a:ea typeface="微软雅黑" panose="020B0503020204020204" pitchFamily="34" charset="-122"/>
              </a:rPr>
              <a:t>、参数</a:t>
            </a:r>
            <a:r>
              <a:rPr lang="zh-CN" altLang="en-US" sz="1400" b="1" dirty="0">
                <a:solidFill>
                  <a:srgbClr val="FF0000"/>
                </a:solidFill>
                <a:latin typeface="微软雅黑" panose="020B0503020204020204" pitchFamily="34" charset="-122"/>
                <a:ea typeface="微软雅黑" panose="020B0503020204020204" pitchFamily="34" charset="-122"/>
              </a:rPr>
              <a:t>设置</a:t>
            </a:r>
          </a:p>
          <a:p>
            <a:pPr algn="ctr"/>
            <a:endParaRPr lang="zh-CN" altLang="en-US" sz="1400" b="1" dirty="0">
              <a:solidFill>
                <a:srgbClr val="FF0000"/>
              </a:solidFill>
              <a:latin typeface="微软雅黑" panose="020B0503020204020204" pitchFamily="34" charset="-122"/>
              <a:ea typeface="微软雅黑" panose="020B0503020204020204" pitchFamily="34" charset="-122"/>
            </a:endParaRPr>
          </a:p>
        </p:txBody>
      </p:sp>
      <p:sp>
        <p:nvSpPr>
          <p:cNvPr id="25" name="原创设计师QQ598969553      _18"/>
          <p:cNvSpPr txBox="1"/>
          <p:nvPr/>
        </p:nvSpPr>
        <p:spPr>
          <a:xfrm>
            <a:off x="3183657" y="2309758"/>
            <a:ext cx="1365250" cy="306705"/>
          </a:xfrm>
          <a:prstGeom prst="rect">
            <a:avLst/>
          </a:prstGeom>
          <a:noFill/>
        </p:spPr>
        <p:txBody>
          <a:bodyPr wrap="square" rtlCol="0">
            <a:spAutoFit/>
          </a:bodyPr>
          <a:lstStyle/>
          <a:p>
            <a:pPr algn="ctr"/>
            <a:r>
              <a:rPr lang="en-US" altLang="zh-CN" sz="1400" b="1" dirty="0">
                <a:solidFill>
                  <a:srgbClr val="7030A0"/>
                </a:solidFill>
                <a:latin typeface="微软雅黑" panose="020B0503020204020204" pitchFamily="34" charset="-122"/>
                <a:ea typeface="微软雅黑" panose="020B0503020204020204" pitchFamily="34" charset="-122"/>
              </a:rPr>
              <a:t>3</a:t>
            </a:r>
            <a:r>
              <a:rPr lang="zh-CN" altLang="en-US" sz="1400" b="1" dirty="0">
                <a:solidFill>
                  <a:srgbClr val="7030A0"/>
                </a:solidFill>
                <a:latin typeface="微软雅黑" panose="020B0503020204020204" pitchFamily="34" charset="-122"/>
                <a:ea typeface="微软雅黑" panose="020B0503020204020204" pitchFamily="34" charset="-122"/>
              </a:rPr>
              <a:t>、申请分析</a:t>
            </a:r>
          </a:p>
        </p:txBody>
      </p:sp>
      <p:sp>
        <p:nvSpPr>
          <p:cNvPr id="26" name="原创设计师QQ598969553      _20"/>
          <p:cNvSpPr txBox="1"/>
          <p:nvPr/>
        </p:nvSpPr>
        <p:spPr>
          <a:xfrm>
            <a:off x="5555382" y="2211710"/>
            <a:ext cx="1294130" cy="523220"/>
          </a:xfrm>
          <a:prstGeom prst="rect">
            <a:avLst/>
          </a:prstGeom>
          <a:noFill/>
        </p:spPr>
        <p:txBody>
          <a:bodyPr wrap="square" rtlCol="0">
            <a:spAutoFit/>
          </a:bodyPr>
          <a:lstStyle/>
          <a:p>
            <a:pPr algn="ctr"/>
            <a:r>
              <a:rPr lang="en-US" altLang="zh-CN" sz="1400" b="1" dirty="0" smtClean="0">
                <a:solidFill>
                  <a:srgbClr val="FF0000"/>
                </a:solidFill>
                <a:latin typeface="微软雅黑" panose="020B0503020204020204" pitchFamily="34" charset="-122"/>
                <a:ea typeface="微软雅黑" panose="020B0503020204020204" pitchFamily="34" charset="-122"/>
              </a:rPr>
              <a:t>4</a:t>
            </a:r>
            <a:r>
              <a:rPr lang="zh-CN" altLang="en-US" sz="1400" b="1" dirty="0" smtClean="0">
                <a:solidFill>
                  <a:srgbClr val="FF0000"/>
                </a:solidFill>
                <a:latin typeface="微软雅黑" panose="020B0503020204020204" pitchFamily="34" charset="-122"/>
                <a:ea typeface="微软雅黑" panose="020B0503020204020204" pitchFamily="34" charset="-122"/>
              </a:rPr>
              <a:t>、产品免公示设置</a:t>
            </a:r>
            <a:endParaRPr lang="zh-CN" altLang="en-US" sz="1400" b="1" dirty="0">
              <a:solidFill>
                <a:srgbClr val="FF0000"/>
              </a:solidFill>
              <a:latin typeface="微软雅黑" panose="020B0503020204020204" pitchFamily="34" charset="-122"/>
              <a:ea typeface="微软雅黑" panose="020B0503020204020204" pitchFamily="34" charset="-122"/>
            </a:endParaRPr>
          </a:p>
        </p:txBody>
      </p:sp>
      <p:sp>
        <p:nvSpPr>
          <p:cNvPr id="27" name="原创设计师QQ598969553      _6"/>
          <p:cNvSpPr/>
          <p:nvPr/>
        </p:nvSpPr>
        <p:spPr>
          <a:xfrm>
            <a:off x="5382662" y="3025403"/>
            <a:ext cx="1684020" cy="567055"/>
          </a:xfrm>
          <a:prstGeom prst="roundRect">
            <a:avLst/>
          </a:prstGeom>
          <a:solidFill>
            <a:schemeClr val="bg1"/>
          </a:soli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sp>
        <p:nvSpPr>
          <p:cNvPr id="28" name="原创设计师QQ598969553      _22"/>
          <p:cNvSpPr txBox="1"/>
          <p:nvPr/>
        </p:nvSpPr>
        <p:spPr>
          <a:xfrm>
            <a:off x="5578242" y="3155578"/>
            <a:ext cx="1247775" cy="306705"/>
          </a:xfrm>
          <a:prstGeom prst="rect">
            <a:avLst/>
          </a:prstGeom>
          <a:noFill/>
        </p:spPr>
        <p:txBody>
          <a:bodyPr wrap="square" rtlCol="0">
            <a:spAutoFit/>
          </a:bodyPr>
          <a:lstStyle/>
          <a:p>
            <a:pPr algn="ctr"/>
            <a:r>
              <a:rPr lang="en-US" altLang="zh-CN" sz="1400" dirty="0">
                <a:solidFill>
                  <a:schemeClr val="tx1"/>
                </a:solidFill>
                <a:latin typeface="微软雅黑" panose="020B0503020204020204" pitchFamily="34" charset="-122"/>
                <a:ea typeface="微软雅黑" panose="020B0503020204020204" pitchFamily="34" charset="-122"/>
              </a:rPr>
              <a:t>6</a:t>
            </a:r>
            <a:r>
              <a:rPr lang="zh-CN" altLang="en-US" sz="1400" dirty="0" smtClean="0">
                <a:solidFill>
                  <a:schemeClr val="tx1"/>
                </a:solidFill>
                <a:latin typeface="微软雅黑" panose="020B0503020204020204" pitchFamily="34" charset="-122"/>
                <a:ea typeface="微软雅黑" panose="020B0503020204020204" pitchFamily="34" charset="-122"/>
              </a:rPr>
              <a:t>、资金控制</a:t>
            </a:r>
            <a:endParaRPr lang="en-US" altLang="zh-CN" sz="1400" dirty="0">
              <a:solidFill>
                <a:schemeClr val="tx1"/>
              </a:solidFill>
              <a:latin typeface="微软雅黑" panose="020B0503020204020204" pitchFamily="34" charset="-122"/>
              <a:ea typeface="微软雅黑" panose="020B0503020204020204" pitchFamily="34" charset="-122"/>
            </a:endParaRPr>
          </a:p>
        </p:txBody>
      </p:sp>
      <p:sp>
        <p:nvSpPr>
          <p:cNvPr id="30" name="原创设计师QQ598969553      _6"/>
          <p:cNvSpPr/>
          <p:nvPr/>
        </p:nvSpPr>
        <p:spPr>
          <a:xfrm>
            <a:off x="5364614" y="1275606"/>
            <a:ext cx="1684020" cy="567055"/>
          </a:xfrm>
          <a:prstGeom prst="roundRect">
            <a:avLst/>
          </a:prstGeom>
          <a:solidFill>
            <a:schemeClr val="bg1"/>
          </a:soli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pPr algn="ctr"/>
            <a:endParaRPr lang="zh-CN" altLang="en-US" sz="1400">
              <a:latin typeface="微软雅黑" panose="020B0503020204020204" pitchFamily="34" charset="-122"/>
              <a:ea typeface="微软雅黑" panose="020B0503020204020204" pitchFamily="34" charset="-122"/>
            </a:endParaRPr>
          </a:p>
        </p:txBody>
      </p:sp>
      <p:sp>
        <p:nvSpPr>
          <p:cNvPr id="31" name="原创设计师QQ598969553      _22"/>
          <p:cNvSpPr txBox="1"/>
          <p:nvPr/>
        </p:nvSpPr>
        <p:spPr>
          <a:xfrm>
            <a:off x="5436096" y="1399877"/>
            <a:ext cx="1488440" cy="307777"/>
          </a:xfrm>
          <a:prstGeom prst="rect">
            <a:avLst/>
          </a:prstGeom>
          <a:noFill/>
        </p:spPr>
        <p:txBody>
          <a:bodyPr wrap="square" rtlCol="0">
            <a:spAutoFit/>
          </a:bodyPr>
          <a:lstStyle/>
          <a:p>
            <a:pPr algn="ctr"/>
            <a:r>
              <a:rPr lang="en-US" altLang="zh-CN" sz="1400" b="1" dirty="0">
                <a:solidFill>
                  <a:srgbClr val="7030A0"/>
                </a:solidFill>
                <a:latin typeface="微软雅黑" panose="020B0503020204020204" pitchFamily="34" charset="-122"/>
                <a:ea typeface="微软雅黑" panose="020B0503020204020204" pitchFamily="34" charset="-122"/>
              </a:rPr>
              <a:t>2</a:t>
            </a:r>
            <a:r>
              <a:rPr lang="zh-CN" altLang="en-US" sz="1400" b="1" dirty="0">
                <a:solidFill>
                  <a:srgbClr val="7030A0"/>
                </a:solidFill>
                <a:latin typeface="微软雅黑" panose="020B0503020204020204" pitchFamily="34" charset="-122"/>
                <a:ea typeface="微软雅黑" panose="020B0503020204020204" pitchFamily="34" charset="-122"/>
              </a:rPr>
              <a:t>、补贴率分析</a:t>
            </a:r>
          </a:p>
        </p:txBody>
      </p:sp>
      <p:sp>
        <p:nvSpPr>
          <p:cNvPr id="32" name="原创设计师QQ598969553      _6"/>
          <p:cNvSpPr/>
          <p:nvPr/>
        </p:nvSpPr>
        <p:spPr>
          <a:xfrm>
            <a:off x="3059832" y="3814673"/>
            <a:ext cx="1684020" cy="567055"/>
          </a:xfrm>
          <a:prstGeom prst="roundRect">
            <a:avLst/>
          </a:prstGeom>
          <a:solidFill>
            <a:schemeClr val="bg1"/>
          </a:soli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sp>
        <p:nvSpPr>
          <p:cNvPr id="33" name="原创设计师QQ598969553      _22"/>
          <p:cNvSpPr txBox="1"/>
          <p:nvPr/>
        </p:nvSpPr>
        <p:spPr>
          <a:xfrm>
            <a:off x="3255412" y="3944848"/>
            <a:ext cx="1247775" cy="307777"/>
          </a:xfrm>
          <a:prstGeom prst="rect">
            <a:avLst/>
          </a:prstGeom>
          <a:noFill/>
        </p:spPr>
        <p:txBody>
          <a:bodyPr wrap="square" rtlCol="0">
            <a:spAutoFit/>
          </a:bodyPr>
          <a:lstStyle/>
          <a:p>
            <a:pPr algn="ctr"/>
            <a:r>
              <a:rPr lang="en-US" altLang="zh-CN" sz="1400" dirty="0" smtClean="0">
                <a:solidFill>
                  <a:schemeClr val="tx1"/>
                </a:solidFill>
                <a:latin typeface="微软雅黑" panose="020B0503020204020204" pitchFamily="34" charset="-122"/>
                <a:ea typeface="微软雅黑" panose="020B0503020204020204" pitchFamily="34" charset="-122"/>
              </a:rPr>
              <a:t>7</a:t>
            </a:r>
            <a:r>
              <a:rPr lang="zh-CN" altLang="en-US" sz="1400" dirty="0" smtClean="0">
                <a:solidFill>
                  <a:schemeClr val="tx1"/>
                </a:solidFill>
                <a:latin typeface="微软雅黑" panose="020B0503020204020204" pitchFamily="34" charset="-122"/>
                <a:ea typeface="微软雅黑" panose="020B0503020204020204" pitchFamily="34" charset="-122"/>
              </a:rPr>
              <a:t>、品目筛选</a:t>
            </a:r>
            <a:endParaRPr lang="en-US" altLang="zh-CN" sz="1400" dirty="0">
              <a:solidFill>
                <a:schemeClr val="tx1"/>
              </a:solidFill>
              <a:latin typeface="微软雅黑" panose="020B0503020204020204" pitchFamily="34" charset="-122"/>
              <a:ea typeface="微软雅黑" panose="020B0503020204020204" pitchFamily="34" charset="-122"/>
            </a:endParaRPr>
          </a:p>
        </p:txBody>
      </p:sp>
      <p:sp>
        <p:nvSpPr>
          <p:cNvPr id="34" name="原创设计师QQ598969553      _6"/>
          <p:cNvSpPr/>
          <p:nvPr/>
        </p:nvSpPr>
        <p:spPr>
          <a:xfrm>
            <a:off x="5383614" y="3814672"/>
            <a:ext cx="1684020" cy="567055"/>
          </a:xfrm>
          <a:prstGeom prst="roundRect">
            <a:avLst/>
          </a:prstGeom>
          <a:solidFill>
            <a:schemeClr val="bg1"/>
          </a:soli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pPr algn="ctr"/>
            <a:endParaRPr lang="zh-CN" altLang="en-US" sz="1400" dirty="0">
              <a:latin typeface="微软雅黑" panose="020B0503020204020204" pitchFamily="34" charset="-122"/>
              <a:ea typeface="微软雅黑" panose="020B0503020204020204" pitchFamily="34" charset="-122"/>
            </a:endParaRPr>
          </a:p>
        </p:txBody>
      </p:sp>
      <p:sp>
        <p:nvSpPr>
          <p:cNvPr id="35" name="原创设计师QQ598969553      _22"/>
          <p:cNvSpPr txBox="1"/>
          <p:nvPr/>
        </p:nvSpPr>
        <p:spPr>
          <a:xfrm>
            <a:off x="5601737" y="3958689"/>
            <a:ext cx="1247775" cy="307777"/>
          </a:xfrm>
          <a:prstGeom prst="rect">
            <a:avLst/>
          </a:prstGeom>
          <a:noFill/>
        </p:spPr>
        <p:txBody>
          <a:bodyPr wrap="square" rtlCol="0">
            <a:spAutoFit/>
          </a:bodyPr>
          <a:lstStyle/>
          <a:p>
            <a:pPr algn="ctr"/>
            <a:r>
              <a:rPr lang="en-US" altLang="zh-CN" sz="1400" dirty="0" smtClean="0">
                <a:solidFill>
                  <a:schemeClr val="tx1"/>
                </a:solidFill>
                <a:latin typeface="微软雅黑" panose="020B0503020204020204" pitchFamily="34" charset="-122"/>
                <a:ea typeface="微软雅黑" panose="020B0503020204020204" pitchFamily="34" charset="-122"/>
              </a:rPr>
              <a:t>8</a:t>
            </a:r>
            <a:r>
              <a:rPr lang="zh-CN" altLang="en-US" sz="1400" dirty="0" smtClean="0">
                <a:solidFill>
                  <a:schemeClr val="tx1"/>
                </a:solidFill>
                <a:latin typeface="微软雅黑" panose="020B0503020204020204" pitchFamily="34" charset="-122"/>
                <a:ea typeface="微软雅黑" panose="020B0503020204020204" pitchFamily="34" charset="-122"/>
              </a:rPr>
              <a:t>、管理用户</a:t>
            </a:r>
            <a:endParaRPr lang="en-US" altLang="zh-CN" sz="1400" dirty="0">
              <a:solidFill>
                <a:schemeClr val="tx1"/>
              </a:solidFill>
              <a:latin typeface="微软雅黑" panose="020B0503020204020204" pitchFamily="34" charset="-122"/>
              <a:ea typeface="微软雅黑" panose="020B0503020204020204" pitchFamily="34" charset="-122"/>
            </a:endParaRPr>
          </a:p>
        </p:txBody>
      </p:sp>
      <p:sp>
        <p:nvSpPr>
          <p:cNvPr id="36" name="原创设计师QQ598969553      _6"/>
          <p:cNvSpPr/>
          <p:nvPr/>
        </p:nvSpPr>
        <p:spPr>
          <a:xfrm>
            <a:off x="4283968" y="4491174"/>
            <a:ext cx="1684020" cy="567055"/>
          </a:xfrm>
          <a:prstGeom prst="roundRect">
            <a:avLst/>
          </a:prstGeom>
          <a:solidFill>
            <a:schemeClr val="bg1"/>
          </a:soli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pPr algn="ctr"/>
            <a:endParaRPr lang="zh-CN" altLang="en-US" sz="1400" dirty="0">
              <a:latin typeface="微软雅黑" panose="020B0503020204020204" pitchFamily="34" charset="-122"/>
              <a:ea typeface="微软雅黑" panose="020B0503020204020204" pitchFamily="34" charset="-122"/>
            </a:endParaRPr>
          </a:p>
        </p:txBody>
      </p:sp>
      <p:sp>
        <p:nvSpPr>
          <p:cNvPr id="37" name="原创设计师QQ598969553      _22"/>
          <p:cNvSpPr txBox="1"/>
          <p:nvPr/>
        </p:nvSpPr>
        <p:spPr>
          <a:xfrm>
            <a:off x="4283968" y="4620812"/>
            <a:ext cx="1684020" cy="307777"/>
          </a:xfrm>
          <a:prstGeom prst="rect">
            <a:avLst/>
          </a:prstGeom>
          <a:noFill/>
        </p:spPr>
        <p:txBody>
          <a:bodyPr wrap="square" rtlCol="0">
            <a:spAutoFit/>
          </a:bodyPr>
          <a:lstStyle/>
          <a:p>
            <a:pPr algn="ctr"/>
            <a:r>
              <a:rPr lang="en-US" altLang="zh-CN" sz="1400" b="1" dirty="0" smtClean="0">
                <a:solidFill>
                  <a:srgbClr val="7030A0"/>
                </a:solidFill>
                <a:latin typeface="微软雅黑" panose="020B0503020204020204" pitchFamily="34" charset="-122"/>
                <a:ea typeface="微软雅黑" panose="020B0503020204020204" pitchFamily="34" charset="-122"/>
              </a:rPr>
              <a:t>9</a:t>
            </a:r>
            <a:r>
              <a:rPr lang="zh-CN" altLang="en-US" sz="1400" b="1" dirty="0" smtClean="0">
                <a:solidFill>
                  <a:srgbClr val="7030A0"/>
                </a:solidFill>
                <a:latin typeface="微软雅黑" panose="020B0503020204020204" pitchFamily="34" charset="-122"/>
                <a:ea typeface="微软雅黑" panose="020B0503020204020204" pitchFamily="34" charset="-122"/>
              </a:rPr>
              <a:t>、封闭产品设置</a:t>
            </a:r>
            <a:endParaRPr lang="en-US" altLang="zh-CN" sz="1400" b="1" dirty="0">
              <a:solidFill>
                <a:srgbClr val="7030A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to="" calcmode="lin" valueType="num">
                                      <p:cBhvr>
                                        <p:cTn id="15" dur="1" fill="hold"/>
                                        <p:tgtEl>
                                          <p:spTgt spid="9"/>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to="" calcmode="lin" valueType="num">
                                      <p:cBhvr>
                                        <p:cTn id="18" dur="1" fill="hold"/>
                                        <p:tgtEl>
                                          <p:spTgt spid="12"/>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to="" calcmode="lin" valueType="num">
                                      <p:cBhvr>
                                        <p:cTn id="23" dur="1" fill="hold"/>
                                        <p:tgtEl>
                                          <p:spTgt spid="13"/>
                                        </p:tgtEl>
                                        <p:attrNameLst>
                                          <p:attrName/>
                                        </p:attrNameLst>
                                      </p:cBhvr>
                                    </p:anim>
                                  </p:childTnLst>
                                </p:cTn>
                              </p:par>
                              <p:par>
                                <p:cTn id="24" presetID="24"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 to="" calcmode="lin" valueType="num">
                                      <p:cBhvr>
                                        <p:cTn id="26" dur="1" fill="hold"/>
                                        <p:tgtEl>
                                          <p:spTgt spid="16"/>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to="" calcmode="lin" valueType="num">
                                      <p:cBhvr>
                                        <p:cTn id="31" dur="1" fill="hold"/>
                                        <p:tgtEl>
                                          <p:spTgt spid="17"/>
                                        </p:tgtEl>
                                        <p:attrNameLst>
                                          <p:attrName/>
                                        </p:attrNameLst>
                                      </p:cBhvr>
                                    </p:anim>
                                  </p:childTnLst>
                                </p:cTn>
                              </p:par>
                              <p:par>
                                <p:cTn id="32" presetID="24"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 to="" calcmode="lin" valueType="num">
                                      <p:cBhvr>
                                        <p:cTn id="34" dur="1" fill="hold"/>
                                        <p:tgtEl>
                                          <p:spTgt spid="23"/>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 to="" calcmode="lin" valueType="num">
                                      <p:cBhvr>
                                        <p:cTn id="39" dur="1" fill="hold"/>
                                        <p:tgtEl>
                                          <p:spTgt spid="31"/>
                                        </p:tgtEl>
                                        <p:attrNameLst>
                                          <p:attrName/>
                                        </p:attrNameLst>
                                      </p:cBhvr>
                                    </p:anim>
                                  </p:childTnLst>
                                </p:cTn>
                              </p:par>
                              <p:par>
                                <p:cTn id="40" presetID="24"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 to="" calcmode="lin" valueType="num">
                                      <p:cBhvr>
                                        <p:cTn id="42" dur="1" fill="hold"/>
                                        <p:tgtEl>
                                          <p:spTgt spid="30"/>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 to="" calcmode="lin" valueType="num">
                                      <p:cBhvr>
                                        <p:cTn id="47" dur="1" fill="hold"/>
                                        <p:tgtEl>
                                          <p:spTgt spid="25"/>
                                        </p:tgtEl>
                                        <p:attrNameLst>
                                          <p:attrName/>
                                        </p:attrNameLst>
                                      </p:cBhvr>
                                    </p:anim>
                                  </p:childTnLst>
                                </p:cTn>
                              </p:par>
                              <p:par>
                                <p:cTn id="48" presetID="24"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 to="" calcmode="lin" valueType="num">
                                      <p:cBhvr>
                                        <p:cTn id="50" dur="1" fill="hold"/>
                                        <p:tgtEl>
                                          <p:spTgt spid="20"/>
                                        </p:tgtEl>
                                        <p:attrNameLst>
                                          <p:attrName/>
                                        </p:attrNameLst>
                                      </p:cBhvr>
                                    </p:anim>
                                  </p:childTnLst>
                                </p:cTn>
                              </p:par>
                            </p:childTnLst>
                          </p:cTn>
                        </p:par>
                      </p:childTnLst>
                    </p:cTn>
                  </p:par>
                  <p:par>
                    <p:cTn id="51" fill="hold">
                      <p:stCondLst>
                        <p:cond delay="indefinite"/>
                      </p:stCondLst>
                      <p:childTnLst>
                        <p:par>
                          <p:cTn id="52" fill="hold">
                            <p:stCondLst>
                              <p:cond delay="0"/>
                            </p:stCondLst>
                            <p:childTnLst>
                              <p:par>
                                <p:cTn id="53" presetID="24"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 to="" calcmode="lin" valueType="num">
                                      <p:cBhvr>
                                        <p:cTn id="55" dur="1" fill="hold"/>
                                        <p:tgtEl>
                                          <p:spTgt spid="26"/>
                                        </p:tgtEl>
                                        <p:attrNameLst>
                                          <p:attrName/>
                                        </p:attrNameLst>
                                      </p:cBhvr>
                                    </p:anim>
                                  </p:childTnLst>
                                </p:cTn>
                              </p:par>
                              <p:par>
                                <p:cTn id="56" presetID="24"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 to="" calcmode="lin" valueType="num">
                                      <p:cBhvr>
                                        <p:cTn id="58" dur="1" fill="hold"/>
                                        <p:tgtEl>
                                          <p:spTgt spid="19"/>
                                        </p:tgtEl>
                                        <p:attrNameLst>
                                          <p:attrName/>
                                        </p:attrNameLst>
                                      </p:cBhvr>
                                    </p:anim>
                                  </p:childTnLst>
                                </p:cTn>
                              </p:par>
                            </p:childTnLst>
                          </p:cTn>
                        </p:par>
                      </p:childTnLst>
                    </p:cTn>
                  </p:par>
                  <p:par>
                    <p:cTn id="59" fill="hold">
                      <p:stCondLst>
                        <p:cond delay="indefinite"/>
                      </p:stCondLst>
                      <p:childTnLst>
                        <p:par>
                          <p:cTn id="60" fill="hold">
                            <p:stCondLst>
                              <p:cond delay="0"/>
                            </p:stCondLst>
                            <p:childTnLst>
                              <p:par>
                                <p:cTn id="61" presetID="24"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 to="" calcmode="lin" valueType="num">
                                      <p:cBhvr>
                                        <p:cTn id="63" dur="1" fill="hold"/>
                                        <p:tgtEl>
                                          <p:spTgt spid="22"/>
                                        </p:tgtEl>
                                        <p:attrNameLst>
                                          <p:attrName/>
                                        </p:attrNameLst>
                                      </p:cBhvr>
                                    </p:anim>
                                  </p:childTnLst>
                                </p:cTn>
                              </p:par>
                              <p:par>
                                <p:cTn id="64" presetID="24" presetClass="entr" presetSubtype="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 to="" calcmode="lin" valueType="num">
                                      <p:cBhvr>
                                        <p:cTn id="66" dur="1" fill="hold"/>
                                        <p:tgtEl>
                                          <p:spTgt spid="21"/>
                                        </p:tgtEl>
                                        <p:attrNameLst>
                                          <p:attrName/>
                                        </p:attrNameLst>
                                      </p:cBhvr>
                                    </p:anim>
                                  </p:childTnLst>
                                </p:cTn>
                              </p:par>
                            </p:childTnLst>
                          </p:cTn>
                        </p:par>
                      </p:childTnLst>
                    </p:cTn>
                  </p:par>
                  <p:par>
                    <p:cTn id="67" fill="hold">
                      <p:stCondLst>
                        <p:cond delay="indefinite"/>
                      </p:stCondLst>
                      <p:childTnLst>
                        <p:par>
                          <p:cTn id="68" fill="hold">
                            <p:stCondLst>
                              <p:cond delay="0"/>
                            </p:stCondLst>
                            <p:childTnLst>
                              <p:par>
                                <p:cTn id="69" presetID="24" presetClass="entr" presetSubtype="0"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 to="" calcmode="lin" valueType="num">
                                      <p:cBhvr>
                                        <p:cTn id="71" dur="1" fill="hold"/>
                                        <p:tgtEl>
                                          <p:spTgt spid="27"/>
                                        </p:tgtEl>
                                        <p:attrNameLst>
                                          <p:attrName/>
                                        </p:attrNameLst>
                                      </p:cBhvr>
                                    </p:anim>
                                  </p:childTnLst>
                                </p:cTn>
                              </p:par>
                              <p:par>
                                <p:cTn id="72" presetID="24"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to="" calcmode="lin" valueType="num">
                                      <p:cBhvr>
                                        <p:cTn id="74" dur="1" fill="hold"/>
                                        <p:tgtEl>
                                          <p:spTgt spid="28"/>
                                        </p:tgtEl>
                                        <p:attrNameLst>
                                          <p:attrName/>
                                        </p:attrNameLst>
                                      </p:cBhvr>
                                    </p:anim>
                                  </p:childTnLst>
                                </p:cTn>
                              </p:par>
                            </p:childTnLst>
                          </p:cTn>
                        </p:par>
                      </p:childTnLst>
                    </p:cTn>
                  </p:par>
                  <p:par>
                    <p:cTn id="75" fill="hold">
                      <p:stCondLst>
                        <p:cond delay="indefinite"/>
                      </p:stCondLst>
                      <p:childTnLst>
                        <p:par>
                          <p:cTn id="76" fill="hold">
                            <p:stCondLst>
                              <p:cond delay="0"/>
                            </p:stCondLst>
                            <p:childTnLst>
                              <p:par>
                                <p:cTn id="77" presetID="24" presetClass="entr" presetSubtype="0"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anim to="" calcmode="lin" valueType="num">
                                      <p:cBhvr>
                                        <p:cTn id="79" dur="1" fill="hold"/>
                                        <p:tgtEl>
                                          <p:spTgt spid="32"/>
                                        </p:tgtEl>
                                        <p:attrNameLst>
                                          <p:attrName/>
                                        </p:attrNameLst>
                                      </p:cBhvr>
                                    </p:anim>
                                  </p:childTnLst>
                                </p:cTn>
                              </p:par>
                              <p:par>
                                <p:cTn id="80" presetID="24" presetClass="entr" presetSubtype="0" fill="hold" grpId="0" nodeType="withEffect">
                                  <p:stCondLst>
                                    <p:cond delay="0"/>
                                  </p:stCondLst>
                                  <p:childTnLst>
                                    <p:set>
                                      <p:cBhvr>
                                        <p:cTn id="81" dur="1" fill="hold">
                                          <p:stCondLst>
                                            <p:cond delay="0"/>
                                          </p:stCondLst>
                                        </p:cTn>
                                        <p:tgtEl>
                                          <p:spTgt spid="33"/>
                                        </p:tgtEl>
                                        <p:attrNameLst>
                                          <p:attrName>style.visibility</p:attrName>
                                        </p:attrNameLst>
                                      </p:cBhvr>
                                      <p:to>
                                        <p:strVal val="visible"/>
                                      </p:to>
                                    </p:set>
                                    <p:anim to="" calcmode="lin" valueType="num">
                                      <p:cBhvr>
                                        <p:cTn id="82" dur="1" fill="hold"/>
                                        <p:tgtEl>
                                          <p:spTgt spid="33"/>
                                        </p:tgtEl>
                                        <p:attrNameLst>
                                          <p:attrName/>
                                        </p:attrNameLst>
                                      </p:cBhvr>
                                    </p:anim>
                                  </p:childTnLst>
                                </p:cTn>
                              </p:par>
                            </p:childTnLst>
                          </p:cTn>
                        </p:par>
                      </p:childTnLst>
                    </p:cTn>
                  </p:par>
                  <p:par>
                    <p:cTn id="83" fill="hold">
                      <p:stCondLst>
                        <p:cond delay="indefinite"/>
                      </p:stCondLst>
                      <p:childTnLst>
                        <p:par>
                          <p:cTn id="84" fill="hold">
                            <p:stCondLst>
                              <p:cond delay="0"/>
                            </p:stCondLst>
                            <p:childTnLst>
                              <p:par>
                                <p:cTn id="85" presetID="24" presetClass="entr" presetSubtype="0" fill="hold" grpId="0" nodeType="clickEffect">
                                  <p:stCondLst>
                                    <p:cond delay="0"/>
                                  </p:stCondLst>
                                  <p:childTnLst>
                                    <p:set>
                                      <p:cBhvr>
                                        <p:cTn id="86" dur="1" fill="hold">
                                          <p:stCondLst>
                                            <p:cond delay="0"/>
                                          </p:stCondLst>
                                        </p:cTn>
                                        <p:tgtEl>
                                          <p:spTgt spid="34"/>
                                        </p:tgtEl>
                                        <p:attrNameLst>
                                          <p:attrName>style.visibility</p:attrName>
                                        </p:attrNameLst>
                                      </p:cBhvr>
                                      <p:to>
                                        <p:strVal val="visible"/>
                                      </p:to>
                                    </p:set>
                                    <p:anim to="" calcmode="lin" valueType="num">
                                      <p:cBhvr>
                                        <p:cTn id="87" dur="1" fill="hold"/>
                                        <p:tgtEl>
                                          <p:spTgt spid="34"/>
                                        </p:tgtEl>
                                        <p:attrNameLst>
                                          <p:attrName/>
                                        </p:attrNameLst>
                                      </p:cBhvr>
                                    </p:anim>
                                  </p:childTnLst>
                                </p:cTn>
                              </p:par>
                              <p:par>
                                <p:cTn id="88" presetID="24" presetClass="entr" presetSubtype="0"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to="" calcmode="lin" valueType="num">
                                      <p:cBhvr>
                                        <p:cTn id="90" dur="1" fill="hold"/>
                                        <p:tgtEl>
                                          <p:spTgt spid="35"/>
                                        </p:tgtEl>
                                        <p:attrNameLst>
                                          <p:attrName/>
                                        </p:attrNameLst>
                                      </p:cBhvr>
                                    </p:anim>
                                  </p:childTnLst>
                                </p:cTn>
                              </p:par>
                            </p:childTnLst>
                          </p:cTn>
                        </p:par>
                      </p:childTnLst>
                    </p:cTn>
                  </p:par>
                  <p:par>
                    <p:cTn id="91" fill="hold">
                      <p:stCondLst>
                        <p:cond delay="indefinite"/>
                      </p:stCondLst>
                      <p:childTnLst>
                        <p:par>
                          <p:cTn id="92" fill="hold">
                            <p:stCondLst>
                              <p:cond delay="0"/>
                            </p:stCondLst>
                            <p:childTnLst>
                              <p:par>
                                <p:cTn id="93" presetID="24" presetClass="entr" presetSubtype="0" fill="hold" grpId="0" nodeType="clickEffect">
                                  <p:stCondLst>
                                    <p:cond delay="0"/>
                                  </p:stCondLst>
                                  <p:childTnLst>
                                    <p:set>
                                      <p:cBhvr>
                                        <p:cTn id="94" dur="1" fill="hold">
                                          <p:stCondLst>
                                            <p:cond delay="0"/>
                                          </p:stCondLst>
                                        </p:cTn>
                                        <p:tgtEl>
                                          <p:spTgt spid="36"/>
                                        </p:tgtEl>
                                        <p:attrNameLst>
                                          <p:attrName>style.visibility</p:attrName>
                                        </p:attrNameLst>
                                      </p:cBhvr>
                                      <p:to>
                                        <p:strVal val="visible"/>
                                      </p:to>
                                    </p:set>
                                    <p:anim to="" calcmode="lin" valueType="num">
                                      <p:cBhvr>
                                        <p:cTn id="95" dur="1" fill="hold"/>
                                        <p:tgtEl>
                                          <p:spTgt spid="36"/>
                                        </p:tgtEl>
                                        <p:attrNameLst>
                                          <p:attrName/>
                                        </p:attrNameLst>
                                      </p:cBhvr>
                                    </p:anim>
                                  </p:childTnLst>
                                </p:cTn>
                              </p:par>
                              <p:par>
                                <p:cTn id="96" presetID="24" presetClass="entr" presetSubtype="0" fill="hold" grpId="0" nodeType="withEffect">
                                  <p:stCondLst>
                                    <p:cond delay="0"/>
                                  </p:stCondLst>
                                  <p:childTnLst>
                                    <p:set>
                                      <p:cBhvr>
                                        <p:cTn id="97" dur="1" fill="hold">
                                          <p:stCondLst>
                                            <p:cond delay="0"/>
                                          </p:stCondLst>
                                        </p:cTn>
                                        <p:tgtEl>
                                          <p:spTgt spid="37"/>
                                        </p:tgtEl>
                                        <p:attrNameLst>
                                          <p:attrName>style.visibility</p:attrName>
                                        </p:attrNameLst>
                                      </p:cBhvr>
                                      <p:to>
                                        <p:strVal val="visible"/>
                                      </p:to>
                                    </p:set>
                                    <p:anim to="" calcmode="lin" valueType="num">
                                      <p:cBhvr>
                                        <p:cTn id="98" dur="1" fill="hold"/>
                                        <p:tgtEl>
                                          <p:spTgt spid="3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6" grpId="0"/>
      <p:bldP spid="17" grpId="0" animBg="1"/>
      <p:bldP spid="19" grpId="0" animBg="1"/>
      <p:bldP spid="20" grpId="0" animBg="1"/>
      <p:bldP spid="21" grpId="0" animBg="1"/>
      <p:bldP spid="22" grpId="0"/>
      <p:bldP spid="23" grpId="0"/>
      <p:bldP spid="25" grpId="0"/>
      <p:bldP spid="26" grpId="0"/>
      <p:bldP spid="27" grpId="0" animBg="1"/>
      <p:bldP spid="28" grpId="0"/>
      <p:bldP spid="30" grpId="0" animBg="1"/>
      <p:bldP spid="31" grpId="0"/>
      <p:bldP spid="32" grpId="0" animBg="1"/>
      <p:bldP spid="33" grpId="0"/>
      <p:bldP spid="34" grpId="0" animBg="1"/>
      <p:bldP spid="35" grpId="0"/>
      <p:bldP spid="36" grpId="0" animBg="1"/>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0034" y="285734"/>
            <a:ext cx="1800493"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县管理主要功能</a:t>
            </a:r>
            <a:endParaRPr lang="zh-CN" altLang="en-US" dirty="0"/>
          </a:p>
        </p:txBody>
      </p:sp>
      <p:sp>
        <p:nvSpPr>
          <p:cNvPr id="3" name="矩形 2"/>
          <p:cNvSpPr/>
          <p:nvPr/>
        </p:nvSpPr>
        <p:spPr>
          <a:xfrm>
            <a:off x="395536" y="789899"/>
            <a:ext cx="2720617" cy="732508"/>
          </a:xfrm>
          <a:prstGeom prst="rect">
            <a:avLst/>
          </a:prstGeom>
        </p:spPr>
        <p:txBody>
          <a:bodyPr wrap="none">
            <a:spAutoFit/>
          </a:bodyPr>
          <a:lstStyle/>
          <a:p>
            <a:pPr marL="342900" indent="-342900" eaLnBrk="0" hangingPunct="0">
              <a:spcBef>
                <a:spcPct val="20000"/>
              </a:spcBef>
              <a:buClr>
                <a:schemeClr val="tx1"/>
              </a:buClr>
              <a:buFont typeface="Wingdings" panose="05000000000000000000" pitchFamily="2" charset="2"/>
              <a:buChar char="u"/>
              <a:defRPr/>
            </a:pPr>
            <a:r>
              <a:rPr lang="zh-CN" altLang="en-US" sz="2000" b="1" dirty="0" smtClean="0"/>
              <a:t>参数设置</a:t>
            </a:r>
            <a:endParaRPr lang="en-US" altLang="zh-CN" sz="2000" b="1" dirty="0" smtClean="0"/>
          </a:p>
          <a:p>
            <a:pPr eaLnBrk="0" hangingPunct="0">
              <a:spcBef>
                <a:spcPct val="20000"/>
              </a:spcBef>
              <a:buClr>
                <a:schemeClr val="tx1"/>
              </a:buClr>
              <a:defRPr/>
            </a:pPr>
            <a:r>
              <a:rPr lang="zh-CN" altLang="en-US" b="1" dirty="0" smtClean="0">
                <a:solidFill>
                  <a:srgbClr val="FF0000"/>
                </a:solidFill>
              </a:rPr>
              <a:t>    系统</a:t>
            </a:r>
            <a:r>
              <a:rPr lang="zh-CN" altLang="en-US" b="1" dirty="0">
                <a:solidFill>
                  <a:srgbClr val="FF0000"/>
                </a:solidFill>
              </a:rPr>
              <a:t>启用前的必要设置</a:t>
            </a:r>
            <a:endParaRPr lang="en-US" altLang="zh-CN" b="1" dirty="0">
              <a:solidFill>
                <a:srgbClr val="FF0000"/>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24758" y="771550"/>
            <a:ext cx="5739730" cy="42684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65599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0" y="843558"/>
            <a:ext cx="9144000" cy="3970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bg1"/>
                </a:solidFill>
                <a:latin typeface="微软雅黑" pitchFamily="34" charset="-122"/>
                <a:ea typeface="微软雅黑" pitchFamily="34" charset="-122"/>
              </a:defRPr>
            </a:lvl1pPr>
            <a:lvl2pPr>
              <a:defRPr sz="2400" b="1">
                <a:solidFill>
                  <a:schemeClr val="bg1"/>
                </a:solidFill>
                <a:latin typeface="微软雅黑" pitchFamily="34" charset="-122"/>
                <a:ea typeface="微软雅黑" pitchFamily="34" charset="-122"/>
              </a:defRPr>
            </a:lvl2pPr>
            <a:lvl3pPr>
              <a:defRPr sz="2400" b="1">
                <a:solidFill>
                  <a:schemeClr val="bg1"/>
                </a:solidFill>
                <a:latin typeface="微软雅黑" pitchFamily="34" charset="-122"/>
                <a:ea typeface="微软雅黑" pitchFamily="34" charset="-122"/>
              </a:defRPr>
            </a:lvl3pPr>
            <a:lvl4pPr>
              <a:defRPr sz="2400" b="1">
                <a:solidFill>
                  <a:schemeClr val="bg1"/>
                </a:solidFill>
                <a:latin typeface="微软雅黑" pitchFamily="34" charset="-122"/>
                <a:ea typeface="微软雅黑" pitchFamily="34" charset="-122"/>
              </a:defRPr>
            </a:lvl4pPr>
            <a:lvl5pPr>
              <a:defRPr sz="2400" b="1">
                <a:solidFill>
                  <a:schemeClr val="bg1"/>
                </a:solidFill>
                <a:latin typeface="微软雅黑" pitchFamily="34" charset="-122"/>
                <a:ea typeface="微软雅黑" pitchFamily="34" charset="-122"/>
              </a:defRPr>
            </a:lvl5pPr>
            <a:lvl6pPr fontAlgn="base">
              <a:spcBef>
                <a:spcPct val="50000"/>
              </a:spcBef>
              <a:spcAft>
                <a:spcPct val="0"/>
              </a:spcAft>
              <a:buFont typeface="Arial" pitchFamily="34" charset="0"/>
              <a:defRPr sz="2400" b="1">
                <a:solidFill>
                  <a:schemeClr val="bg1"/>
                </a:solidFill>
                <a:latin typeface="微软雅黑" pitchFamily="34" charset="-122"/>
                <a:ea typeface="微软雅黑" pitchFamily="34" charset="-122"/>
              </a:defRPr>
            </a:lvl6pPr>
            <a:lvl7pPr fontAlgn="base">
              <a:spcBef>
                <a:spcPct val="50000"/>
              </a:spcBef>
              <a:spcAft>
                <a:spcPct val="0"/>
              </a:spcAft>
              <a:buFont typeface="Arial" pitchFamily="34" charset="0"/>
              <a:defRPr sz="2400" b="1">
                <a:solidFill>
                  <a:schemeClr val="bg1"/>
                </a:solidFill>
                <a:latin typeface="微软雅黑" pitchFamily="34" charset="-122"/>
                <a:ea typeface="微软雅黑" pitchFamily="34" charset="-122"/>
              </a:defRPr>
            </a:lvl7pPr>
            <a:lvl8pPr fontAlgn="base">
              <a:spcBef>
                <a:spcPct val="50000"/>
              </a:spcBef>
              <a:spcAft>
                <a:spcPct val="0"/>
              </a:spcAft>
              <a:buFont typeface="Arial" pitchFamily="34" charset="0"/>
              <a:defRPr sz="2400" b="1">
                <a:solidFill>
                  <a:schemeClr val="bg1"/>
                </a:solidFill>
                <a:latin typeface="微软雅黑" pitchFamily="34" charset="-122"/>
                <a:ea typeface="微软雅黑" pitchFamily="34" charset="-122"/>
              </a:defRPr>
            </a:lvl8pPr>
            <a:lvl9pPr fontAlgn="base">
              <a:spcBef>
                <a:spcPct val="50000"/>
              </a:spcBef>
              <a:spcAft>
                <a:spcPct val="0"/>
              </a:spcAft>
              <a:buFont typeface="Arial" pitchFamily="34" charset="0"/>
              <a:defRPr sz="2400" b="1">
                <a:solidFill>
                  <a:schemeClr val="bg1"/>
                </a:solidFill>
                <a:latin typeface="微软雅黑" pitchFamily="34" charset="-122"/>
                <a:ea typeface="微软雅黑" pitchFamily="34" charset="-122"/>
              </a:defRPr>
            </a:lvl9pPr>
          </a:lstStyle>
          <a:p>
            <a:r>
              <a:rPr lang="en-US" altLang="zh-CN" sz="2000" dirty="0" smtClean="0">
                <a:solidFill>
                  <a:schemeClr val="tx1"/>
                </a:solidFill>
                <a:latin typeface="+mn-lt"/>
                <a:ea typeface="+mn-ea"/>
              </a:rPr>
              <a:t>1</a:t>
            </a:r>
            <a:r>
              <a:rPr lang="zh-CN" altLang="en-US" sz="2000" dirty="0">
                <a:solidFill>
                  <a:schemeClr val="tx1"/>
                </a:solidFill>
                <a:latin typeface="+mn-lt"/>
                <a:ea typeface="+mn-ea"/>
              </a:rPr>
              <a:t>、</a:t>
            </a:r>
            <a:r>
              <a:rPr lang="zh-CN" altLang="en-US" sz="2000" dirty="0" smtClean="0">
                <a:solidFill>
                  <a:schemeClr val="tx1"/>
                </a:solidFill>
                <a:latin typeface="+mn-lt"/>
                <a:ea typeface="+mn-ea"/>
              </a:rPr>
              <a:t>设置</a:t>
            </a:r>
            <a:r>
              <a:rPr lang="zh-CN" altLang="en-US" sz="2000" dirty="0">
                <a:solidFill>
                  <a:schemeClr val="tx1"/>
                </a:solidFill>
                <a:latin typeface="+mn-lt"/>
                <a:ea typeface="+mn-ea"/>
              </a:rPr>
              <a:t>读卡器型号</a:t>
            </a:r>
          </a:p>
          <a:p>
            <a:pPr eaLnBrk="0" hangingPunct="0">
              <a:spcBef>
                <a:spcPct val="20000"/>
              </a:spcBef>
              <a:buClr>
                <a:schemeClr val="tx1"/>
              </a:buClr>
              <a:defRPr/>
            </a:pPr>
            <a:endParaRPr lang="en-US" altLang="zh-CN" sz="2000" dirty="0" smtClean="0">
              <a:solidFill>
                <a:schemeClr val="tx1"/>
              </a:solidFill>
              <a:latin typeface="+mn-lt"/>
              <a:ea typeface="+mn-ea"/>
            </a:endParaRPr>
          </a:p>
          <a:p>
            <a:pPr eaLnBrk="0" hangingPunct="0">
              <a:spcBef>
                <a:spcPct val="20000"/>
              </a:spcBef>
              <a:buClr>
                <a:schemeClr val="tx1"/>
              </a:buClr>
              <a:defRPr/>
            </a:pPr>
            <a:endParaRPr lang="en-US" altLang="zh-CN" sz="2000" dirty="0" smtClean="0">
              <a:solidFill>
                <a:schemeClr val="tx1"/>
              </a:solidFill>
              <a:latin typeface="+mn-lt"/>
              <a:ea typeface="+mn-ea"/>
            </a:endParaRPr>
          </a:p>
          <a:p>
            <a:pPr eaLnBrk="0" hangingPunct="0">
              <a:spcBef>
                <a:spcPct val="20000"/>
              </a:spcBef>
              <a:buClr>
                <a:schemeClr val="tx1"/>
              </a:buClr>
              <a:defRPr/>
            </a:pPr>
            <a:r>
              <a:rPr lang="en-US" altLang="zh-CN" sz="2000" dirty="0" smtClean="0">
                <a:solidFill>
                  <a:schemeClr val="tx1"/>
                </a:solidFill>
                <a:latin typeface="+mn-lt"/>
                <a:ea typeface="+mn-ea"/>
              </a:rPr>
              <a:t>2</a:t>
            </a:r>
            <a:r>
              <a:rPr lang="zh-CN" altLang="en-US" sz="2000" dirty="0" smtClean="0">
                <a:solidFill>
                  <a:schemeClr val="tx1"/>
                </a:solidFill>
                <a:latin typeface="+mn-lt"/>
                <a:ea typeface="+mn-ea"/>
              </a:rPr>
              <a:t>、同</a:t>
            </a:r>
            <a:r>
              <a:rPr lang="zh-CN" altLang="en-US" sz="2000" dirty="0">
                <a:solidFill>
                  <a:schemeClr val="tx1"/>
                </a:solidFill>
                <a:latin typeface="+mn-lt"/>
                <a:ea typeface="+mn-ea"/>
              </a:rPr>
              <a:t>一身份证年度内购买台数审核：同一身份证或组织年度内购买多少台以上的需要通过购机核实；</a:t>
            </a:r>
          </a:p>
          <a:p>
            <a:pPr eaLnBrk="0" hangingPunct="0">
              <a:spcBef>
                <a:spcPct val="20000"/>
              </a:spcBef>
              <a:buClr>
                <a:schemeClr val="tx1"/>
              </a:buClr>
              <a:defRPr/>
            </a:pPr>
            <a:r>
              <a:rPr lang="en-US" altLang="zh-CN" sz="2000" dirty="0" smtClean="0">
                <a:solidFill>
                  <a:schemeClr val="tx1"/>
                </a:solidFill>
                <a:latin typeface="+mn-lt"/>
                <a:ea typeface="+mn-ea"/>
              </a:rPr>
              <a:t>3</a:t>
            </a:r>
            <a:r>
              <a:rPr lang="zh-CN" altLang="en-US" sz="2000" dirty="0" smtClean="0">
                <a:solidFill>
                  <a:schemeClr val="tx1"/>
                </a:solidFill>
                <a:latin typeface="+mn-lt"/>
                <a:ea typeface="+mn-ea"/>
              </a:rPr>
              <a:t>、单</a:t>
            </a:r>
            <a:r>
              <a:rPr lang="zh-CN" altLang="en-US" sz="2000" dirty="0">
                <a:solidFill>
                  <a:schemeClr val="tx1"/>
                </a:solidFill>
                <a:latin typeface="+mn-lt"/>
                <a:ea typeface="+mn-ea"/>
              </a:rPr>
              <a:t>台补贴审核：单台中央补贴额多少以上的申请需要通过购机</a:t>
            </a:r>
            <a:r>
              <a:rPr lang="zh-CN" altLang="en-US" sz="2000" dirty="0" smtClean="0">
                <a:solidFill>
                  <a:schemeClr val="tx1"/>
                </a:solidFill>
                <a:latin typeface="+mn-lt"/>
                <a:ea typeface="+mn-ea"/>
              </a:rPr>
              <a:t>核实</a:t>
            </a:r>
            <a:endParaRPr lang="zh-CN" altLang="en-US" sz="2000" dirty="0">
              <a:solidFill>
                <a:schemeClr val="tx1"/>
              </a:solidFill>
              <a:latin typeface="+mn-lt"/>
              <a:ea typeface="+mn-ea"/>
            </a:endParaRPr>
          </a:p>
          <a:p>
            <a:r>
              <a:rPr lang="zh-CN" altLang="en-US" dirty="0" smtClean="0">
                <a:solidFill>
                  <a:srgbClr val="FF0000"/>
                </a:solidFill>
              </a:rPr>
              <a:t>若</a:t>
            </a:r>
            <a:r>
              <a:rPr lang="en-US" altLang="zh-CN" dirty="0" smtClean="0">
                <a:solidFill>
                  <a:srgbClr val="FF0000"/>
                </a:solidFill>
              </a:rPr>
              <a:t>2</a:t>
            </a:r>
            <a:r>
              <a:rPr lang="zh-CN" altLang="en-US" dirty="0" smtClean="0">
                <a:solidFill>
                  <a:srgbClr val="FF0000"/>
                </a:solidFill>
              </a:rPr>
              <a:t>、</a:t>
            </a:r>
            <a:r>
              <a:rPr lang="en-US" altLang="zh-CN" dirty="0" smtClean="0">
                <a:solidFill>
                  <a:srgbClr val="FF0000"/>
                </a:solidFill>
              </a:rPr>
              <a:t>3</a:t>
            </a:r>
            <a:r>
              <a:rPr lang="zh-CN" altLang="en-US" dirty="0" smtClean="0">
                <a:solidFill>
                  <a:srgbClr val="FF0000"/>
                </a:solidFill>
              </a:rPr>
              <a:t>两</a:t>
            </a:r>
            <a:r>
              <a:rPr lang="zh-CN" altLang="en-US" dirty="0">
                <a:solidFill>
                  <a:srgbClr val="FF0000"/>
                </a:solidFill>
              </a:rPr>
              <a:t>项都不满足，则不需要通过购机核实直接进入公示</a:t>
            </a:r>
            <a:r>
              <a:rPr lang="zh-CN" altLang="en-US" dirty="0" smtClean="0">
                <a:solidFill>
                  <a:srgbClr val="FF0000"/>
                </a:solidFill>
              </a:rPr>
              <a:t>状态</a:t>
            </a:r>
            <a:endParaRPr lang="en-US" altLang="zh-CN" dirty="0" smtClean="0">
              <a:solidFill>
                <a:srgbClr val="FF0000"/>
              </a:solidFill>
            </a:endParaRPr>
          </a:p>
          <a:p>
            <a:endParaRPr lang="zh-CN" altLang="en-US" dirty="0">
              <a:solidFill>
                <a:srgbClr val="FF0000"/>
              </a:solidFill>
            </a:endParaRPr>
          </a:p>
          <a:p>
            <a:pPr eaLnBrk="0" hangingPunct="0">
              <a:spcBef>
                <a:spcPct val="20000"/>
              </a:spcBef>
              <a:buClr>
                <a:schemeClr val="tx1"/>
              </a:buClr>
              <a:defRPr/>
            </a:pPr>
            <a:r>
              <a:rPr lang="en-US" altLang="zh-CN" sz="2000" dirty="0" smtClean="0">
                <a:solidFill>
                  <a:schemeClr val="tx1"/>
                </a:solidFill>
                <a:latin typeface="+mn-lt"/>
                <a:ea typeface="+mn-ea"/>
              </a:rPr>
              <a:t>4</a:t>
            </a:r>
            <a:r>
              <a:rPr lang="zh-CN" altLang="en-US" sz="2000" dirty="0" smtClean="0">
                <a:solidFill>
                  <a:schemeClr val="tx1"/>
                </a:solidFill>
                <a:latin typeface="+mn-lt"/>
                <a:ea typeface="+mn-ea"/>
              </a:rPr>
              <a:t>、公</a:t>
            </a:r>
            <a:r>
              <a:rPr lang="zh-CN" altLang="en-US" sz="2000" dirty="0">
                <a:solidFill>
                  <a:schemeClr val="tx1"/>
                </a:solidFill>
                <a:latin typeface="+mn-lt"/>
                <a:ea typeface="+mn-ea"/>
              </a:rPr>
              <a:t>示期天数：核实后需要公示的天数，至少</a:t>
            </a:r>
            <a:r>
              <a:rPr lang="zh-CN" altLang="en-US" sz="2000" dirty="0" smtClean="0">
                <a:solidFill>
                  <a:schemeClr val="tx1"/>
                </a:solidFill>
                <a:latin typeface="+mn-lt"/>
                <a:ea typeface="+mn-ea"/>
              </a:rPr>
              <a:t>为</a:t>
            </a:r>
            <a:r>
              <a:rPr lang="en-US" altLang="zh-CN" sz="2000" dirty="0" smtClean="0">
                <a:solidFill>
                  <a:srgbClr val="FF0000"/>
                </a:solidFill>
                <a:latin typeface="+mn-lt"/>
                <a:ea typeface="+mn-ea"/>
              </a:rPr>
              <a:t>30</a:t>
            </a:r>
            <a:r>
              <a:rPr lang="zh-CN" altLang="en-US" sz="2000" dirty="0" smtClean="0">
                <a:solidFill>
                  <a:schemeClr val="tx1"/>
                </a:solidFill>
                <a:latin typeface="+mn-lt"/>
                <a:ea typeface="+mn-ea"/>
              </a:rPr>
              <a:t>天</a:t>
            </a:r>
            <a:r>
              <a:rPr lang="zh-CN" altLang="en-US" sz="2000" dirty="0">
                <a:solidFill>
                  <a:schemeClr val="tx1"/>
                </a:solidFill>
                <a:latin typeface="+mn-lt"/>
                <a:ea typeface="+mn-ea"/>
              </a:rPr>
              <a:t>。</a:t>
            </a:r>
          </a:p>
          <a:p>
            <a:pPr eaLnBrk="0" hangingPunct="0">
              <a:spcBef>
                <a:spcPct val="20000"/>
              </a:spcBef>
              <a:buClr>
                <a:schemeClr val="tx1"/>
              </a:buClr>
              <a:defRPr/>
            </a:pPr>
            <a:r>
              <a:rPr lang="en-US" altLang="zh-CN" sz="2000" dirty="0" smtClean="0">
                <a:solidFill>
                  <a:schemeClr val="tx1"/>
                </a:solidFill>
                <a:latin typeface="+mn-lt"/>
                <a:ea typeface="+mn-ea"/>
              </a:rPr>
              <a:t>5</a:t>
            </a:r>
            <a:r>
              <a:rPr lang="zh-CN" altLang="en-US" sz="2000" dirty="0" smtClean="0">
                <a:solidFill>
                  <a:schemeClr val="tx1"/>
                </a:solidFill>
                <a:latin typeface="+mn-lt"/>
                <a:ea typeface="+mn-ea"/>
              </a:rPr>
              <a:t>、中央</a:t>
            </a:r>
            <a:r>
              <a:rPr lang="zh-CN" altLang="en-US" sz="2000" dirty="0">
                <a:solidFill>
                  <a:schemeClr val="tx1"/>
                </a:solidFill>
                <a:latin typeface="+mn-lt"/>
                <a:ea typeface="+mn-ea"/>
              </a:rPr>
              <a:t>财政补贴</a:t>
            </a:r>
            <a:r>
              <a:rPr lang="en-US" altLang="zh-CN" sz="2000" dirty="0">
                <a:solidFill>
                  <a:schemeClr val="tx1"/>
                </a:solidFill>
                <a:latin typeface="+mn-lt"/>
                <a:ea typeface="+mn-ea"/>
              </a:rPr>
              <a:t>/</a:t>
            </a:r>
            <a:r>
              <a:rPr lang="zh-CN" altLang="en-US" sz="2000" dirty="0">
                <a:solidFill>
                  <a:schemeClr val="tx1"/>
                </a:solidFill>
                <a:latin typeface="+mn-lt"/>
                <a:ea typeface="+mn-ea"/>
              </a:rPr>
              <a:t>销售均价比例：该比例主要用于补贴率以及申请的分析，超出该比例的申请数据会在“申请分析”菜单中标识出来。</a:t>
            </a:r>
          </a:p>
        </p:txBody>
      </p:sp>
      <p:sp>
        <p:nvSpPr>
          <p:cNvPr id="3" name="矩形 2"/>
          <p:cNvSpPr/>
          <p:nvPr/>
        </p:nvSpPr>
        <p:spPr>
          <a:xfrm>
            <a:off x="500034" y="285734"/>
            <a:ext cx="1800493"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县管理主要功能</a:t>
            </a:r>
            <a:endParaRPr lang="zh-CN" altLang="en-US" dirty="0"/>
          </a:p>
        </p:txBody>
      </p:sp>
      <p:sp>
        <p:nvSpPr>
          <p:cNvPr id="4" name="向上箭头_3 184"/>
          <p:cNvSpPr>
            <a:spLocks noChangeArrowheads="1"/>
          </p:cNvSpPr>
          <p:nvPr/>
        </p:nvSpPr>
        <p:spPr bwMode="auto">
          <a:xfrm flipV="1">
            <a:off x="7950151" y="4350444"/>
            <a:ext cx="1086345" cy="741586"/>
          </a:xfrm>
          <a:custGeom>
            <a:avLst/>
            <a:gdLst>
              <a:gd name="T0" fmla="*/ 2723651 w 2860172"/>
              <a:gd name="T1" fmla="*/ 817 h 2023853"/>
              <a:gd name="T2" fmla="*/ 2826935 w 2860172"/>
              <a:gd name="T3" fmla="*/ 33337 h 2023853"/>
              <a:gd name="T4" fmla="*/ 2829774 w 2860172"/>
              <a:gd name="T5" fmla="*/ 35326 h 2023853"/>
              <a:gd name="T6" fmla="*/ 2849613 w 2860172"/>
              <a:gd name="T7" fmla="*/ 185007 h 2023853"/>
              <a:gd name="T8" fmla="*/ 2807494 w 2860172"/>
              <a:gd name="T9" fmla="*/ 326285 h 2023853"/>
              <a:gd name="T10" fmla="*/ 2480152 w 2860172"/>
              <a:gd name="T11" fmla="*/ 1326140 h 2023853"/>
              <a:gd name="T12" fmla="*/ 2479216 w 2860172"/>
              <a:gd name="T13" fmla="*/ 1322755 h 2023853"/>
              <a:gd name="T14" fmla="*/ 2348905 w 2860172"/>
              <a:gd name="T15" fmla="*/ 1721466 h 2023853"/>
              <a:gd name="T16" fmla="*/ 2280556 w 2860172"/>
              <a:gd name="T17" fmla="*/ 1058272 h 2023853"/>
              <a:gd name="T18" fmla="*/ 2226338 w 2860172"/>
              <a:gd name="T19" fmla="*/ 1103673 h 2023853"/>
              <a:gd name="T20" fmla="*/ 0 w 2860172"/>
              <a:gd name="T21" fmla="*/ 2023853 h 2023853"/>
              <a:gd name="T22" fmla="*/ 1702841 w 2860172"/>
              <a:gd name="T23" fmla="*/ 735848 h 2023853"/>
              <a:gd name="T24" fmla="*/ 1811294 w 2860172"/>
              <a:gd name="T25" fmla="*/ 575004 h 2023853"/>
              <a:gd name="T26" fmla="*/ 1151281 w 2860172"/>
              <a:gd name="T27" fmla="*/ 506068 h 2023853"/>
              <a:gd name="T28" fmla="*/ 2640411 w 2860172"/>
              <a:gd name="T29" fmla="*/ 20803 h 2023853"/>
              <a:gd name="T30" fmla="*/ 2675299 w 2860172"/>
              <a:gd name="T31" fmla="*/ 10454 h 2023853"/>
              <a:gd name="T32" fmla="*/ 2723651 w 2860172"/>
              <a:gd name="T33" fmla="*/ 817 h 2023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rgbClr val="FFFFFF"/>
          </a:solidFill>
          <a:ln w="9525">
            <a:solidFill>
              <a:schemeClr val="tx1"/>
            </a:solidFill>
            <a:round/>
            <a:headEnd/>
            <a:tailEnd/>
          </a:ln>
        </p:spPr>
        <p:txBody>
          <a:bodyPr/>
          <a:lstStyle>
            <a:lvl1pPr>
              <a:defRPr sz="2400" b="1">
                <a:solidFill>
                  <a:schemeClr val="bg1"/>
                </a:solidFill>
                <a:latin typeface="微软雅黑" pitchFamily="34" charset="-122"/>
                <a:ea typeface="微软雅黑" pitchFamily="34" charset="-122"/>
              </a:defRPr>
            </a:lvl1pPr>
            <a:lvl2pPr>
              <a:defRPr sz="2400" b="1">
                <a:solidFill>
                  <a:schemeClr val="bg1"/>
                </a:solidFill>
                <a:latin typeface="微软雅黑" pitchFamily="34" charset="-122"/>
                <a:ea typeface="微软雅黑" pitchFamily="34" charset="-122"/>
              </a:defRPr>
            </a:lvl2pPr>
            <a:lvl3pPr>
              <a:defRPr sz="2400" b="1">
                <a:solidFill>
                  <a:schemeClr val="bg1"/>
                </a:solidFill>
                <a:latin typeface="微软雅黑" pitchFamily="34" charset="-122"/>
                <a:ea typeface="微软雅黑" pitchFamily="34" charset="-122"/>
              </a:defRPr>
            </a:lvl3pPr>
            <a:lvl4pPr>
              <a:defRPr sz="2400" b="1">
                <a:solidFill>
                  <a:schemeClr val="bg1"/>
                </a:solidFill>
                <a:latin typeface="微软雅黑" pitchFamily="34" charset="-122"/>
                <a:ea typeface="微软雅黑" pitchFamily="34" charset="-122"/>
              </a:defRPr>
            </a:lvl4pPr>
            <a:lvl5pPr>
              <a:defRPr sz="2400" b="1">
                <a:solidFill>
                  <a:schemeClr val="bg1"/>
                </a:solidFill>
                <a:latin typeface="微软雅黑" pitchFamily="34" charset="-122"/>
                <a:ea typeface="微软雅黑" pitchFamily="34" charset="-122"/>
              </a:defRPr>
            </a:lvl5pPr>
            <a:lvl6pPr fontAlgn="base">
              <a:spcBef>
                <a:spcPct val="50000"/>
              </a:spcBef>
              <a:spcAft>
                <a:spcPct val="0"/>
              </a:spcAft>
              <a:buFont typeface="Arial" pitchFamily="34" charset="0"/>
              <a:defRPr sz="2400" b="1">
                <a:solidFill>
                  <a:schemeClr val="bg1"/>
                </a:solidFill>
                <a:latin typeface="微软雅黑" pitchFamily="34" charset="-122"/>
                <a:ea typeface="微软雅黑" pitchFamily="34" charset="-122"/>
              </a:defRPr>
            </a:lvl6pPr>
            <a:lvl7pPr fontAlgn="base">
              <a:spcBef>
                <a:spcPct val="50000"/>
              </a:spcBef>
              <a:spcAft>
                <a:spcPct val="0"/>
              </a:spcAft>
              <a:buFont typeface="Arial" pitchFamily="34" charset="0"/>
              <a:defRPr sz="2400" b="1">
                <a:solidFill>
                  <a:schemeClr val="bg1"/>
                </a:solidFill>
                <a:latin typeface="微软雅黑" pitchFamily="34" charset="-122"/>
                <a:ea typeface="微软雅黑" pitchFamily="34" charset="-122"/>
              </a:defRPr>
            </a:lvl7pPr>
            <a:lvl8pPr fontAlgn="base">
              <a:spcBef>
                <a:spcPct val="50000"/>
              </a:spcBef>
              <a:spcAft>
                <a:spcPct val="0"/>
              </a:spcAft>
              <a:buFont typeface="Arial" pitchFamily="34" charset="0"/>
              <a:defRPr sz="2400" b="1">
                <a:solidFill>
                  <a:schemeClr val="bg1"/>
                </a:solidFill>
                <a:latin typeface="微软雅黑" pitchFamily="34" charset="-122"/>
                <a:ea typeface="微软雅黑" pitchFamily="34" charset="-122"/>
              </a:defRPr>
            </a:lvl8pPr>
            <a:lvl9pPr fontAlgn="base">
              <a:spcBef>
                <a:spcPct val="50000"/>
              </a:spcBef>
              <a:spcAft>
                <a:spcPct val="0"/>
              </a:spcAft>
              <a:buFont typeface="Arial" pitchFamily="34" charset="0"/>
              <a:defRPr sz="2400" b="1">
                <a:solidFill>
                  <a:schemeClr val="bg1"/>
                </a:solidFill>
                <a:latin typeface="微软雅黑" pitchFamily="34" charset="-122"/>
                <a:ea typeface="微软雅黑" pitchFamily="34" charset="-122"/>
              </a:defRPr>
            </a:lvl9pPr>
          </a:lstStyle>
          <a:p>
            <a:endParaRPr lang="zh-CN" altLang="en-US"/>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11760" y="843558"/>
            <a:ext cx="2781300" cy="790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579015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717624"/>
            <a:ext cx="8532813" cy="1009507"/>
          </a:xfrm>
          <a:prstGeom prst="rect">
            <a:avLst/>
          </a:prstGeom>
        </p:spPr>
        <p:txBody>
          <a:bodyPr>
            <a:spAutoFit/>
          </a:bodyPr>
          <a:lstStyle/>
          <a:p>
            <a:pPr marL="342900" indent="-342900" eaLnBrk="0" hangingPunct="0">
              <a:spcBef>
                <a:spcPct val="20000"/>
              </a:spcBef>
              <a:buClr>
                <a:schemeClr val="tx1"/>
              </a:buClr>
              <a:buFont typeface="Wingdings" panose="05000000000000000000" pitchFamily="2" charset="2"/>
              <a:buChar char="u"/>
              <a:defRPr/>
            </a:pPr>
            <a:r>
              <a:rPr lang="zh-CN" altLang="en-US" sz="2000" b="1" dirty="0"/>
              <a:t>补贴率分析</a:t>
            </a:r>
            <a:endParaRPr lang="en-US" altLang="zh-CN" sz="2000" b="1" dirty="0"/>
          </a:p>
          <a:p>
            <a:pPr eaLnBrk="0" hangingPunct="0">
              <a:spcBef>
                <a:spcPct val="20000"/>
              </a:spcBef>
              <a:buClr>
                <a:schemeClr val="tx1"/>
              </a:buClr>
              <a:defRPr/>
            </a:pPr>
            <a:r>
              <a:rPr lang="en-US" altLang="zh-CN" b="1" dirty="0" smtClean="0"/>
              <a:t>      </a:t>
            </a:r>
            <a:r>
              <a:rPr lang="zh-CN" altLang="zh-CN" b="1" dirty="0" smtClean="0"/>
              <a:t>用于</a:t>
            </a:r>
            <a:r>
              <a:rPr lang="zh-CN" altLang="zh-CN" b="1" dirty="0"/>
              <a:t>分析</a:t>
            </a:r>
            <a:r>
              <a:rPr lang="zh-CN" altLang="en-US" b="1" dirty="0"/>
              <a:t>本区县</a:t>
            </a:r>
            <a:r>
              <a:rPr lang="zh-CN" altLang="zh-CN" b="1" dirty="0"/>
              <a:t>内</a:t>
            </a:r>
            <a:r>
              <a:rPr lang="zh-CN" altLang="en-US" b="1" dirty="0"/>
              <a:t>单个型号或</a:t>
            </a:r>
            <a:r>
              <a:rPr lang="zh-CN" altLang="zh-CN" b="1" dirty="0"/>
              <a:t>整档产品中央补贴额</a:t>
            </a:r>
            <a:r>
              <a:rPr lang="zh-CN" altLang="en-US" b="1" dirty="0"/>
              <a:t>与</a:t>
            </a:r>
            <a:r>
              <a:rPr lang="zh-CN" altLang="zh-CN" b="1" dirty="0"/>
              <a:t>销售均价比例值</a:t>
            </a:r>
            <a:r>
              <a:rPr lang="zh-CN" altLang="en-US" b="1" dirty="0"/>
              <a:t>，超出比例的则以“红色”显示到</a:t>
            </a:r>
            <a:r>
              <a:rPr lang="zh-CN" altLang="en-US" b="1" dirty="0" smtClean="0"/>
              <a:t>“补贴率分析”界面</a:t>
            </a:r>
            <a:endParaRPr lang="zh-CN" altLang="en-US" sz="2000" b="0" dirty="0">
              <a:solidFill>
                <a:schemeClr val="tx1"/>
              </a:solidFill>
            </a:endParaRPr>
          </a:p>
        </p:txBody>
      </p:sp>
      <p:sp>
        <p:nvSpPr>
          <p:cNvPr id="7" name="矩形 6"/>
          <p:cNvSpPr/>
          <p:nvPr/>
        </p:nvSpPr>
        <p:spPr>
          <a:xfrm>
            <a:off x="500034" y="285734"/>
            <a:ext cx="1800493"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县管理主要功能</a:t>
            </a:r>
            <a:endParaRPr lang="zh-CN" altLang="en-US"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51670"/>
            <a:ext cx="9099421" cy="31683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71128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59122"/>
            <a:ext cx="8353425" cy="732508"/>
          </a:xfrm>
          <a:prstGeom prst="rect">
            <a:avLst/>
          </a:prstGeom>
          <a:noFill/>
        </p:spPr>
        <p:txBody>
          <a:bodyPr>
            <a:spAutoFit/>
          </a:bodyPr>
          <a:lstStyle/>
          <a:p>
            <a:pPr marL="342900" indent="-342900" eaLnBrk="0" hangingPunct="0">
              <a:spcBef>
                <a:spcPct val="20000"/>
              </a:spcBef>
              <a:buClr>
                <a:schemeClr val="tx1"/>
              </a:buClr>
              <a:buFont typeface="Wingdings" panose="05000000000000000000" pitchFamily="2" charset="2"/>
              <a:buChar char="u"/>
              <a:defRPr/>
            </a:pPr>
            <a:r>
              <a:rPr lang="zh-CN" altLang="en-US" sz="2000" b="1" dirty="0"/>
              <a:t> 申请分析（县、乡镇用户）</a:t>
            </a:r>
            <a:endParaRPr lang="en-US" altLang="zh-CN" sz="2000" b="1" dirty="0"/>
          </a:p>
          <a:p>
            <a:pPr eaLnBrk="0" hangingPunct="0">
              <a:spcBef>
                <a:spcPct val="20000"/>
              </a:spcBef>
              <a:buClr>
                <a:schemeClr val="tx1"/>
              </a:buClr>
              <a:defRPr/>
            </a:pPr>
            <a:r>
              <a:rPr lang="zh-CN" altLang="en-US" b="1" dirty="0" smtClean="0"/>
              <a:t>       分析</a:t>
            </a:r>
            <a:r>
              <a:rPr lang="zh-CN" altLang="en-US" b="1" dirty="0"/>
              <a:t>并导出超出比例的申请信息</a:t>
            </a:r>
          </a:p>
        </p:txBody>
      </p:sp>
      <p:sp>
        <p:nvSpPr>
          <p:cNvPr id="4" name="矩形 3"/>
          <p:cNvSpPr/>
          <p:nvPr/>
        </p:nvSpPr>
        <p:spPr>
          <a:xfrm>
            <a:off x="500034" y="285734"/>
            <a:ext cx="1800493"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县管理主要功能</a:t>
            </a:r>
            <a:endParaRPr lang="zh-CN" altLang="en-US" dirty="0"/>
          </a:p>
        </p:txBody>
      </p:sp>
      <p:pic>
        <p:nvPicPr>
          <p:cNvPr id="2051" name="Picture 3"/>
          <p:cNvPicPr>
            <a:picLocks noChangeAspect="1" noChangeArrowheads="1"/>
          </p:cNvPicPr>
          <p:nvPr/>
        </p:nvPicPr>
        <p:blipFill>
          <a:blip r:embed="rId2"/>
          <a:srcRect/>
          <a:stretch>
            <a:fillRect/>
          </a:stretch>
        </p:blipFill>
        <p:spPr bwMode="auto">
          <a:xfrm>
            <a:off x="-1" y="1500180"/>
            <a:ext cx="9158067" cy="2286016"/>
          </a:xfrm>
          <a:prstGeom prst="rect">
            <a:avLst/>
          </a:prstGeom>
          <a:noFill/>
          <a:ln w="9525">
            <a:noFill/>
            <a:miter lim="800000"/>
            <a:headEnd/>
            <a:tailEnd/>
          </a:ln>
          <a:effectLst/>
        </p:spPr>
      </p:pic>
    </p:spTree>
    <p:extLst>
      <p:ext uri="{BB962C8B-B14F-4D97-AF65-F5344CB8AC3E}">
        <p14:creationId xmlns:p14="http://schemas.microsoft.com/office/powerpoint/2010/main" xmlns="" val="2335559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786763"/>
            <a:ext cx="8763938" cy="1064907"/>
          </a:xfrm>
          <a:prstGeom prst="rect">
            <a:avLst/>
          </a:prstGeom>
        </p:spPr>
        <p:txBody>
          <a:bodyPr wrap="none">
            <a:spAutoFit/>
          </a:bodyPr>
          <a:lstStyle/>
          <a:p>
            <a:pPr marL="342900" indent="-342900" eaLnBrk="0" hangingPunct="0">
              <a:spcBef>
                <a:spcPct val="20000"/>
              </a:spcBef>
              <a:buClr>
                <a:schemeClr val="tx1"/>
              </a:buClr>
              <a:buFont typeface="Wingdings" panose="05000000000000000000" pitchFamily="2" charset="2"/>
              <a:buChar char="u"/>
              <a:defRPr/>
            </a:pPr>
            <a:r>
              <a:rPr lang="zh-CN" altLang="en-US" sz="2000" b="1" dirty="0" smtClean="0"/>
              <a:t>产品免公示设置</a:t>
            </a:r>
            <a:endParaRPr lang="en-US" altLang="zh-CN" sz="2000" b="1" dirty="0" smtClean="0"/>
          </a:p>
          <a:p>
            <a:pPr eaLnBrk="0" hangingPunct="0">
              <a:spcBef>
                <a:spcPct val="20000"/>
              </a:spcBef>
              <a:buClr>
                <a:schemeClr val="tx1"/>
              </a:buClr>
              <a:defRPr/>
            </a:pPr>
            <a:r>
              <a:rPr lang="zh-CN" altLang="en-US" b="1" dirty="0" smtClean="0"/>
              <a:t>     设置</a:t>
            </a:r>
            <a:r>
              <a:rPr lang="zh-CN" altLang="en-US" b="1" dirty="0"/>
              <a:t>某一分档的产品免公示，即在系统中不通过公示状态，购机核实之后直接</a:t>
            </a:r>
            <a:r>
              <a:rPr lang="zh-CN" altLang="en-US" b="1" dirty="0" smtClean="0"/>
              <a:t>进入</a:t>
            </a:r>
            <a:endParaRPr lang="en-US" altLang="zh-CN" b="1" dirty="0" smtClean="0"/>
          </a:p>
          <a:p>
            <a:pPr eaLnBrk="0" hangingPunct="0">
              <a:spcBef>
                <a:spcPct val="20000"/>
              </a:spcBef>
              <a:buClr>
                <a:schemeClr val="tx1"/>
              </a:buClr>
              <a:defRPr/>
            </a:pPr>
            <a:r>
              <a:rPr lang="zh-CN" altLang="en-US" b="1" dirty="0" smtClean="0"/>
              <a:t>待</a:t>
            </a:r>
            <a:r>
              <a:rPr lang="zh-CN" altLang="en-US" b="1" dirty="0"/>
              <a:t>申请结算</a:t>
            </a:r>
            <a:r>
              <a:rPr lang="zh-CN" altLang="en-US" b="1" dirty="0" smtClean="0"/>
              <a:t>状态。</a:t>
            </a:r>
            <a:endParaRPr lang="zh-CN" altLang="en-US" b="1" dirty="0"/>
          </a:p>
        </p:txBody>
      </p:sp>
      <p:sp>
        <p:nvSpPr>
          <p:cNvPr id="3" name="矩形 2"/>
          <p:cNvSpPr/>
          <p:nvPr/>
        </p:nvSpPr>
        <p:spPr>
          <a:xfrm>
            <a:off x="500034" y="285734"/>
            <a:ext cx="1800493"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县管理主要功能</a:t>
            </a:r>
            <a:endParaRPr lang="zh-CN" alt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2770" y="1851670"/>
            <a:ext cx="8695234" cy="30963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014552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00034" y="285734"/>
            <a:ext cx="1800493"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县管理主要功能</a:t>
            </a:r>
            <a:endParaRPr lang="zh-CN" altLang="en-US" dirty="0"/>
          </a:p>
        </p:txBody>
      </p:sp>
      <p:pic>
        <p:nvPicPr>
          <p:cNvPr id="3075" name="Picture 3"/>
          <p:cNvPicPr>
            <a:picLocks noChangeAspect="1" noChangeArrowheads="1"/>
          </p:cNvPicPr>
          <p:nvPr/>
        </p:nvPicPr>
        <p:blipFill>
          <a:blip r:embed="rId2"/>
          <a:srcRect/>
          <a:stretch>
            <a:fillRect/>
          </a:stretch>
        </p:blipFill>
        <p:spPr bwMode="auto">
          <a:xfrm>
            <a:off x="196827" y="1142990"/>
            <a:ext cx="8947173" cy="2500330"/>
          </a:xfrm>
          <a:prstGeom prst="rect">
            <a:avLst/>
          </a:prstGeom>
          <a:noFill/>
          <a:ln w="9525">
            <a:noFill/>
            <a:miter lim="800000"/>
            <a:headEnd/>
            <a:tailEnd/>
          </a:ln>
          <a:effectLst/>
        </p:spPr>
      </p:pic>
    </p:spTree>
    <p:extLst>
      <p:ext uri="{BB962C8B-B14F-4D97-AF65-F5344CB8AC3E}">
        <p14:creationId xmlns:p14="http://schemas.microsoft.com/office/powerpoint/2010/main" xmlns="" val="30759544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0034" y="285734"/>
            <a:ext cx="1800493"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县管理主要功能</a:t>
            </a:r>
            <a:endParaRPr lang="zh-CN" altLang="en-US"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27784" y="843558"/>
            <a:ext cx="6408712" cy="42100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矩形 3"/>
          <p:cNvSpPr/>
          <p:nvPr/>
        </p:nvSpPr>
        <p:spPr>
          <a:xfrm>
            <a:off x="395536" y="786763"/>
            <a:ext cx="1949573" cy="732508"/>
          </a:xfrm>
          <a:prstGeom prst="rect">
            <a:avLst/>
          </a:prstGeom>
        </p:spPr>
        <p:txBody>
          <a:bodyPr wrap="none">
            <a:spAutoFit/>
          </a:bodyPr>
          <a:lstStyle/>
          <a:p>
            <a:pPr marL="342900" indent="-342900" eaLnBrk="0" hangingPunct="0">
              <a:spcBef>
                <a:spcPct val="20000"/>
              </a:spcBef>
              <a:buClr>
                <a:schemeClr val="tx1"/>
              </a:buClr>
              <a:buFont typeface="Wingdings" panose="05000000000000000000" pitchFamily="2" charset="2"/>
              <a:buChar char="u"/>
              <a:defRPr/>
            </a:pPr>
            <a:r>
              <a:rPr lang="zh-CN" altLang="en-US" sz="2000" b="1" dirty="0" smtClean="0"/>
              <a:t>区域管理</a:t>
            </a:r>
            <a:endParaRPr lang="en-US" altLang="zh-CN" sz="2000" b="1" dirty="0" smtClean="0"/>
          </a:p>
          <a:p>
            <a:pPr eaLnBrk="0" hangingPunct="0">
              <a:spcBef>
                <a:spcPct val="20000"/>
              </a:spcBef>
              <a:buClr>
                <a:schemeClr val="tx1"/>
              </a:buClr>
              <a:defRPr/>
            </a:pPr>
            <a:r>
              <a:rPr lang="zh-CN" altLang="en-US" b="1" dirty="0" smtClean="0"/>
              <a:t>       添加乡镇区域</a:t>
            </a:r>
            <a:endParaRPr lang="zh-CN" altLang="en-US" b="1" dirty="0"/>
          </a:p>
        </p:txBody>
      </p:sp>
    </p:spTree>
    <p:extLst>
      <p:ext uri="{BB962C8B-B14F-4D97-AF65-F5344CB8AC3E}">
        <p14:creationId xmlns:p14="http://schemas.microsoft.com/office/powerpoint/2010/main" xmlns="" val="977554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原创设计师QQ598969553      _1"/>
          <p:cNvSpPr>
            <a:spLocks noChangeArrowheads="1"/>
          </p:cNvSpPr>
          <p:nvPr/>
        </p:nvSpPr>
        <p:spPr bwMode="auto">
          <a:xfrm>
            <a:off x="-1" y="238602"/>
            <a:ext cx="440283" cy="648653"/>
          </a:xfrm>
          <a:prstGeom prst="rect">
            <a:avLst/>
          </a:prstGeom>
          <a:solidFill>
            <a:schemeClr val="accent1"/>
          </a:solidFill>
          <a:ln>
            <a:noFill/>
          </a:ln>
          <a:extLst/>
        </p:spPr>
        <p:txBody>
          <a:bodyPr anchor="ctr"/>
          <a:lstStyle/>
          <a:p>
            <a:pPr algn="ctr" eaLnBrk="1" hangingPunct="1">
              <a:buFont typeface="Arial" pitchFamily="34" charset="0"/>
              <a:buNone/>
            </a:pPr>
            <a:endParaRPr lang="zh-CN" altLang="zh-CN">
              <a:gradFill>
                <a:gsLst>
                  <a:gs pos="0">
                    <a:schemeClr val="accent2"/>
                  </a:gs>
                  <a:gs pos="100000">
                    <a:schemeClr val="accent1"/>
                  </a:gs>
                </a:gsLst>
                <a:lin ang="10800000" scaled="0"/>
              </a:gradFill>
              <a:latin typeface="宋体" pitchFamily="2" charset="-122"/>
              <a:ea typeface="微软雅黑" panose="020B0503020204020204" pitchFamily="34" charset="-122"/>
              <a:sym typeface="宋体" pitchFamily="2" charset="-122"/>
            </a:endParaRPr>
          </a:p>
        </p:txBody>
      </p:sp>
      <p:sp>
        <p:nvSpPr>
          <p:cNvPr id="4099" name="原创设计师QQ598969553      _2"/>
          <p:cNvSpPr>
            <a:spLocks noChangeArrowheads="1"/>
          </p:cNvSpPr>
          <p:nvPr/>
        </p:nvSpPr>
        <p:spPr bwMode="auto">
          <a:xfrm>
            <a:off x="490912" y="168969"/>
            <a:ext cx="100540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buFont typeface="Arial" pitchFamily="34" charset="0"/>
              <a:buNone/>
            </a:pPr>
            <a:r>
              <a:rPr lang="zh-CN" altLang="en-US" sz="3200" b="1" dirty="0">
                <a:gradFill>
                  <a:gsLst>
                    <a:gs pos="0">
                      <a:schemeClr val="accent2"/>
                    </a:gs>
                    <a:gs pos="100000">
                      <a:schemeClr val="accent1"/>
                    </a:gs>
                  </a:gsLst>
                  <a:lin ang="10800000" scaled="0"/>
                </a:gradFill>
                <a:latin typeface="微软雅黑" pitchFamily="34" charset="-122"/>
                <a:ea typeface="微软雅黑" panose="020B0503020204020204" pitchFamily="34" charset="-122"/>
                <a:sym typeface="微软雅黑" pitchFamily="34" charset="-122"/>
              </a:rPr>
              <a:t>目录</a:t>
            </a:r>
          </a:p>
        </p:txBody>
      </p:sp>
      <p:sp>
        <p:nvSpPr>
          <p:cNvPr id="4100" name="原创设计师QQ598969553      _3"/>
          <p:cNvSpPr>
            <a:spLocks noChangeArrowheads="1"/>
          </p:cNvSpPr>
          <p:nvPr/>
        </p:nvSpPr>
        <p:spPr bwMode="auto">
          <a:xfrm>
            <a:off x="468687" y="621884"/>
            <a:ext cx="118141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buFont typeface="Arial" pitchFamily="34" charset="0"/>
              <a:buNone/>
            </a:pPr>
            <a:r>
              <a:rPr lang="en-US" altLang="zh-CN" dirty="0">
                <a:solidFill>
                  <a:srgbClr val="7F7F7F"/>
                </a:solidFill>
                <a:latin typeface="微软雅黑" pitchFamily="34" charset="-122"/>
                <a:ea typeface="微软雅黑" pitchFamily="34" charset="-122"/>
                <a:sym typeface="微软雅黑" pitchFamily="34" charset="-122"/>
              </a:rPr>
              <a:t>Contents</a:t>
            </a:r>
            <a:endParaRPr lang="zh-CN" altLang="en-US" dirty="0">
              <a:solidFill>
                <a:srgbClr val="7F7F7F"/>
              </a:solidFill>
              <a:latin typeface="微软雅黑" pitchFamily="34" charset="-122"/>
              <a:ea typeface="微软雅黑" pitchFamily="34" charset="-122"/>
              <a:sym typeface="微软雅黑" pitchFamily="34" charset="-122"/>
            </a:endParaRPr>
          </a:p>
        </p:txBody>
      </p:sp>
      <p:sp>
        <p:nvSpPr>
          <p:cNvPr id="96" name="原创设计师QQ598969553      _10">
            <a:hlinkClick r:id="rId3" action="ppaction://hlinksldjump"/>
          </p:cNvPr>
          <p:cNvSpPr/>
          <p:nvPr/>
        </p:nvSpPr>
        <p:spPr>
          <a:xfrm>
            <a:off x="5444296" y="2427734"/>
            <a:ext cx="537297" cy="53729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schemeClr val="accent1"/>
                </a:solidFill>
                <a:latin typeface="微软雅黑" panose="020B0503020204020204" pitchFamily="34" charset="-122"/>
                <a:ea typeface="微软雅黑" panose="020B0503020204020204" pitchFamily="34" charset="-122"/>
              </a:rPr>
              <a:t>04</a:t>
            </a:r>
            <a:endParaRPr lang="zh-CN" altLang="en-US" sz="1200" dirty="0">
              <a:solidFill>
                <a:prstClr val="white"/>
              </a:solidFill>
              <a:ea typeface="微软雅黑" panose="020B0503020204020204" pitchFamily="34" charset="-122"/>
            </a:endParaRPr>
          </a:p>
        </p:txBody>
      </p:sp>
      <p:sp>
        <p:nvSpPr>
          <p:cNvPr id="97" name="原创设计师QQ598969553      _11">
            <a:hlinkClick r:id="rId4" action="ppaction://hlinksldjump"/>
          </p:cNvPr>
          <p:cNvSpPr/>
          <p:nvPr/>
        </p:nvSpPr>
        <p:spPr>
          <a:xfrm>
            <a:off x="6732240" y="2457654"/>
            <a:ext cx="537297" cy="53729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schemeClr val="accent1"/>
                </a:solidFill>
                <a:latin typeface="微软雅黑" panose="020B0503020204020204" pitchFamily="34" charset="-122"/>
                <a:ea typeface="微软雅黑" panose="020B0503020204020204" pitchFamily="34" charset="-122"/>
              </a:rPr>
              <a:t>05</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102" name="原创设计师QQ598969553      _16"/>
          <p:cNvSpPr txBox="1"/>
          <p:nvPr/>
        </p:nvSpPr>
        <p:spPr>
          <a:xfrm>
            <a:off x="5098411" y="3095676"/>
            <a:ext cx="1172120" cy="307777"/>
          </a:xfrm>
          <a:prstGeom prst="rect">
            <a:avLst/>
          </a:prstGeom>
          <a:noFill/>
        </p:spPr>
        <p:txBody>
          <a:bodyPr wrap="square" rtlCol="0">
            <a:spAutoFit/>
          </a:bodyPr>
          <a:lstStyle/>
          <a:p>
            <a:pPr algn="ctr"/>
            <a:r>
              <a:rPr lang="en-US" altLang="zh-CN" sz="1400" dirty="0">
                <a:solidFill>
                  <a:schemeClr val="accent1"/>
                </a:solidFill>
                <a:latin typeface="微软雅黑" panose="020B0503020204020204" pitchFamily="34" charset="-122"/>
                <a:ea typeface="微软雅黑" panose="020B0503020204020204" pitchFamily="34" charset="-122"/>
              </a:rPr>
              <a:t>PART </a:t>
            </a:r>
            <a:r>
              <a:rPr lang="en-US" altLang="zh-CN" sz="1400" dirty="0" smtClean="0">
                <a:solidFill>
                  <a:schemeClr val="accent1"/>
                </a:solidFill>
                <a:latin typeface="微软雅黑" panose="020B0503020204020204" pitchFamily="34" charset="-122"/>
                <a:ea typeface="微软雅黑" panose="020B0503020204020204" pitchFamily="34" charset="-122"/>
              </a:rPr>
              <a:t>04</a:t>
            </a:r>
            <a:endParaRPr lang="zh-CN" altLang="en-US" sz="1400" dirty="0">
              <a:solidFill>
                <a:schemeClr val="accent1"/>
              </a:solidFill>
              <a:latin typeface="微软雅黑" panose="020B0503020204020204" pitchFamily="34" charset="-122"/>
              <a:ea typeface="微软雅黑" panose="020B0503020204020204" pitchFamily="34" charset="-122"/>
            </a:endParaRPr>
          </a:p>
        </p:txBody>
      </p:sp>
      <p:sp>
        <p:nvSpPr>
          <p:cNvPr id="103" name="原创设计师QQ598969553      _17"/>
          <p:cNvSpPr txBox="1"/>
          <p:nvPr/>
        </p:nvSpPr>
        <p:spPr>
          <a:xfrm>
            <a:off x="6143636" y="3392618"/>
            <a:ext cx="1719072" cy="307777"/>
          </a:xfrm>
          <a:prstGeom prst="rect">
            <a:avLst/>
          </a:prstGeom>
          <a:noFill/>
        </p:spPr>
        <p:txBody>
          <a:bodyPr wrap="square" rtlCol="0">
            <a:spAutoFit/>
          </a:bodyPr>
          <a:lstStyle/>
          <a:p>
            <a:pPr algn="ctr"/>
            <a:r>
              <a:rPr lang="zh-CN" altLang="en-US" sz="1400" b="1" dirty="0" smtClean="0">
                <a:latin typeface="微软雅黑" panose="020B0503020204020204" pitchFamily="34" charset="-122"/>
                <a:ea typeface="微软雅黑" panose="020B0503020204020204" pitchFamily="34" charset="-122"/>
              </a:rPr>
              <a:t>新版系统注意</a:t>
            </a:r>
            <a:endParaRPr lang="zh-CN" altLang="en-US" sz="1400" b="1" dirty="0">
              <a:latin typeface="微软雅黑" panose="020B0503020204020204" pitchFamily="34" charset="-122"/>
              <a:ea typeface="微软雅黑" panose="020B0503020204020204" pitchFamily="34" charset="-122"/>
            </a:endParaRPr>
          </a:p>
        </p:txBody>
      </p:sp>
      <p:sp>
        <p:nvSpPr>
          <p:cNvPr id="104" name="原创设计师QQ598969553      _18"/>
          <p:cNvSpPr txBox="1"/>
          <p:nvPr/>
        </p:nvSpPr>
        <p:spPr>
          <a:xfrm>
            <a:off x="6425398" y="3104586"/>
            <a:ext cx="1172120" cy="307777"/>
          </a:xfrm>
          <a:prstGeom prst="rect">
            <a:avLst/>
          </a:prstGeom>
          <a:noFill/>
        </p:spPr>
        <p:txBody>
          <a:bodyPr wrap="square" rtlCol="0">
            <a:spAutoFit/>
          </a:bodyPr>
          <a:lstStyle/>
          <a:p>
            <a:pPr algn="ctr"/>
            <a:r>
              <a:rPr lang="en-US" altLang="zh-CN" sz="1400" dirty="0">
                <a:solidFill>
                  <a:schemeClr val="accent1"/>
                </a:solidFill>
                <a:latin typeface="微软雅黑" panose="020B0503020204020204" pitchFamily="34" charset="-122"/>
                <a:ea typeface="微软雅黑" panose="020B0503020204020204" pitchFamily="34" charset="-122"/>
              </a:rPr>
              <a:t>PART </a:t>
            </a:r>
            <a:r>
              <a:rPr lang="en-US" altLang="zh-CN" sz="1400" dirty="0" smtClean="0">
                <a:solidFill>
                  <a:schemeClr val="accent1"/>
                </a:solidFill>
                <a:latin typeface="微软雅黑" panose="020B0503020204020204" pitchFamily="34" charset="-122"/>
                <a:ea typeface="微软雅黑" panose="020B0503020204020204" pitchFamily="34" charset="-122"/>
              </a:rPr>
              <a:t>05</a:t>
            </a:r>
            <a:endParaRPr lang="zh-CN" altLang="en-US" sz="1400" dirty="0">
              <a:solidFill>
                <a:schemeClr val="accent1"/>
              </a:solidFill>
              <a:latin typeface="微软雅黑" panose="020B0503020204020204" pitchFamily="34" charset="-122"/>
              <a:ea typeface="微软雅黑" panose="020B0503020204020204" pitchFamily="34" charset="-122"/>
            </a:endParaRPr>
          </a:p>
        </p:txBody>
      </p:sp>
      <p:pic>
        <p:nvPicPr>
          <p:cNvPr id="93" name="Picture 64"/>
          <p:cNvPicPr>
            <a:picLocks noGrp="1" noSelect="1" noRot="1" noChangeAspect="1" noMove="1" noResize="1" noChangeShapeType="1"/>
          </p:cNvPicPr>
          <p:nvPr/>
        </p:nvPicPr>
        <p:blipFill>
          <a:blip r:embed="rId5" cstate="screen">
            <a:extLst>
              <a:ext uri="{28A0092B-C50C-407E-A947-70E740481C1C}">
                <a14:useLocalDpi xmlns:a14="http://schemas.microsoft.com/office/drawing/2010/main" xmlns=""/>
              </a:ext>
            </a:extLst>
          </a:blip>
          <a:stretch>
            <a:fillRect/>
          </a:stretch>
        </p:blipFill>
        <p:spPr>
          <a:xfrm>
            <a:off x="3583616" y="17705564"/>
            <a:ext cx="1976768" cy="511028"/>
          </a:xfrm>
          <a:prstGeom prst="rect">
            <a:avLst/>
          </a:prstGeom>
        </p:spPr>
      </p:pic>
      <p:sp>
        <p:nvSpPr>
          <p:cNvPr id="116" name="原创设计师QQ598969553      _10">
            <a:hlinkClick r:id="rId6" action="ppaction://hlinksldjump"/>
          </p:cNvPr>
          <p:cNvSpPr/>
          <p:nvPr/>
        </p:nvSpPr>
        <p:spPr>
          <a:xfrm>
            <a:off x="4158412" y="2457654"/>
            <a:ext cx="537297" cy="53729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schemeClr val="accent1"/>
                </a:solidFill>
                <a:latin typeface="微软雅黑" panose="020B0503020204020204" pitchFamily="34" charset="-122"/>
                <a:ea typeface="微软雅黑" panose="020B0503020204020204" pitchFamily="34" charset="-122"/>
              </a:rPr>
              <a:t>03</a:t>
            </a:r>
            <a:endParaRPr lang="zh-CN" altLang="en-US" sz="1200" dirty="0">
              <a:solidFill>
                <a:prstClr val="white"/>
              </a:solidFill>
              <a:ea typeface="微软雅黑" panose="020B0503020204020204" pitchFamily="34" charset="-122"/>
            </a:endParaRPr>
          </a:p>
        </p:txBody>
      </p:sp>
      <p:sp>
        <p:nvSpPr>
          <p:cNvPr id="117" name="原创设计师QQ598969553      _16"/>
          <p:cNvSpPr txBox="1"/>
          <p:nvPr/>
        </p:nvSpPr>
        <p:spPr>
          <a:xfrm>
            <a:off x="3812527" y="3125596"/>
            <a:ext cx="1172120" cy="307777"/>
          </a:xfrm>
          <a:prstGeom prst="rect">
            <a:avLst/>
          </a:prstGeom>
          <a:noFill/>
        </p:spPr>
        <p:txBody>
          <a:bodyPr wrap="square" rtlCol="0">
            <a:spAutoFit/>
          </a:bodyPr>
          <a:lstStyle/>
          <a:p>
            <a:pPr algn="ctr"/>
            <a:r>
              <a:rPr lang="en-US" altLang="zh-CN" sz="1400" dirty="0">
                <a:solidFill>
                  <a:schemeClr val="accent1"/>
                </a:solidFill>
                <a:latin typeface="微软雅黑" panose="020B0503020204020204" pitchFamily="34" charset="-122"/>
                <a:ea typeface="微软雅黑" panose="020B0503020204020204" pitchFamily="34" charset="-122"/>
              </a:rPr>
              <a:t>PART </a:t>
            </a:r>
            <a:r>
              <a:rPr lang="en-US" altLang="zh-CN" sz="1400" dirty="0" smtClean="0">
                <a:solidFill>
                  <a:schemeClr val="accent1"/>
                </a:solidFill>
                <a:latin typeface="微软雅黑" panose="020B0503020204020204" pitchFamily="34" charset="-122"/>
                <a:ea typeface="微软雅黑" panose="020B0503020204020204" pitchFamily="34" charset="-122"/>
              </a:rPr>
              <a:t>03</a:t>
            </a:r>
            <a:endParaRPr lang="zh-CN" altLang="en-US" sz="1400" dirty="0">
              <a:solidFill>
                <a:schemeClr val="accent1"/>
              </a:solidFill>
              <a:latin typeface="微软雅黑" panose="020B0503020204020204" pitchFamily="34" charset="-122"/>
              <a:ea typeface="微软雅黑" panose="020B0503020204020204" pitchFamily="34" charset="-122"/>
            </a:endParaRPr>
          </a:p>
        </p:txBody>
      </p:sp>
      <p:sp>
        <p:nvSpPr>
          <p:cNvPr id="118" name="原创设计师QQ598969553      _17"/>
          <p:cNvSpPr txBox="1"/>
          <p:nvPr/>
        </p:nvSpPr>
        <p:spPr>
          <a:xfrm>
            <a:off x="4985238" y="3392618"/>
            <a:ext cx="1328719" cy="523220"/>
          </a:xfrm>
          <a:prstGeom prst="rect">
            <a:avLst/>
          </a:prstGeom>
          <a:noFill/>
        </p:spPr>
        <p:txBody>
          <a:bodyPr wrap="square" rtlCol="0">
            <a:spAutoFit/>
          </a:bodyPr>
          <a:lstStyle/>
          <a:p>
            <a:pPr algn="ctr"/>
            <a:r>
              <a:rPr lang="zh-CN" altLang="en-US" sz="1400" b="1" dirty="0" smtClean="0">
                <a:latin typeface="微软雅黑" panose="020B0503020204020204" pitchFamily="34" charset="-122"/>
                <a:ea typeface="微软雅黑" panose="020B0503020204020204" pitchFamily="34" charset="-122"/>
              </a:rPr>
              <a:t>申请流程</a:t>
            </a:r>
          </a:p>
          <a:p>
            <a:pPr algn="ctr"/>
            <a:endParaRPr lang="zh-CN" altLang="en-US" sz="1400" b="1" dirty="0">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3419872" y="2743406"/>
            <a:ext cx="71438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4705756" y="2743406"/>
            <a:ext cx="71438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991640" y="2743406"/>
            <a:ext cx="71438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4" name="原创设计师QQ598969553      _17"/>
          <p:cNvSpPr txBox="1"/>
          <p:nvPr/>
        </p:nvSpPr>
        <p:spPr>
          <a:xfrm>
            <a:off x="3761102" y="3392618"/>
            <a:ext cx="1328719" cy="307777"/>
          </a:xfrm>
          <a:prstGeom prst="rect">
            <a:avLst/>
          </a:prstGeom>
          <a:noFill/>
        </p:spPr>
        <p:txBody>
          <a:bodyPr wrap="square" rtlCol="0">
            <a:spAutoFit/>
          </a:bodyPr>
          <a:lstStyle/>
          <a:p>
            <a:pPr algn="ctr"/>
            <a:r>
              <a:rPr lang="zh-CN" altLang="en-US" sz="1400" b="1" dirty="0" smtClean="0">
                <a:latin typeface="微软雅黑" panose="020B0503020204020204" pitchFamily="34" charset="-122"/>
                <a:ea typeface="微软雅黑" panose="020B0503020204020204" pitchFamily="34" charset="-122"/>
              </a:rPr>
              <a:t>主要功能</a:t>
            </a:r>
            <a:endParaRPr lang="zh-CN" altLang="en-US" sz="1400" b="1" dirty="0">
              <a:latin typeface="微软雅黑" panose="020B0503020204020204" pitchFamily="34" charset="-122"/>
              <a:ea typeface="微软雅黑" panose="020B0503020204020204" pitchFamily="34" charset="-122"/>
            </a:endParaRPr>
          </a:p>
        </p:txBody>
      </p:sp>
      <p:cxnSp>
        <p:nvCxnSpPr>
          <p:cNvPr id="26" name="直接连接符 25"/>
          <p:cNvCxnSpPr/>
          <p:nvPr/>
        </p:nvCxnSpPr>
        <p:spPr>
          <a:xfrm>
            <a:off x="2195736" y="2715766"/>
            <a:ext cx="71438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7" name="原创设计师QQ598969553      _10">
            <a:hlinkClick r:id="rId7" action="ppaction://hlinksldjump"/>
          </p:cNvPr>
          <p:cNvSpPr/>
          <p:nvPr/>
        </p:nvSpPr>
        <p:spPr>
          <a:xfrm>
            <a:off x="2915816" y="2427734"/>
            <a:ext cx="537297" cy="53729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schemeClr val="accent1"/>
                </a:solidFill>
                <a:latin typeface="微软雅黑" panose="020B0503020204020204" pitchFamily="34" charset="-122"/>
                <a:ea typeface="微软雅黑" panose="020B0503020204020204" pitchFamily="34" charset="-122"/>
              </a:rPr>
              <a:t>02</a:t>
            </a:r>
            <a:endParaRPr lang="zh-CN" altLang="en-US" sz="1200" dirty="0">
              <a:solidFill>
                <a:prstClr val="white"/>
              </a:solidFill>
              <a:ea typeface="微软雅黑" panose="020B0503020204020204" pitchFamily="34" charset="-122"/>
            </a:endParaRPr>
          </a:p>
        </p:txBody>
      </p:sp>
      <p:sp>
        <p:nvSpPr>
          <p:cNvPr id="33" name="原创设计师QQ598969553      _14"/>
          <p:cNvSpPr txBox="1"/>
          <p:nvPr/>
        </p:nvSpPr>
        <p:spPr>
          <a:xfrm>
            <a:off x="2634076" y="3147454"/>
            <a:ext cx="1172120" cy="307777"/>
          </a:xfrm>
          <a:prstGeom prst="rect">
            <a:avLst/>
          </a:prstGeom>
          <a:noFill/>
        </p:spPr>
        <p:txBody>
          <a:bodyPr wrap="square" rtlCol="0">
            <a:spAutoFit/>
          </a:bodyPr>
          <a:lstStyle/>
          <a:p>
            <a:pPr algn="ctr"/>
            <a:r>
              <a:rPr lang="en-US" altLang="zh-CN" sz="1400" dirty="0">
                <a:solidFill>
                  <a:schemeClr val="accent1"/>
                </a:solidFill>
                <a:latin typeface="微软雅黑" panose="020B0503020204020204" pitchFamily="34" charset="-122"/>
                <a:ea typeface="微软雅黑" panose="020B0503020204020204" pitchFamily="34" charset="-122"/>
              </a:rPr>
              <a:t>PART </a:t>
            </a:r>
            <a:r>
              <a:rPr lang="en-US" altLang="zh-CN" sz="1400" dirty="0" smtClean="0">
                <a:solidFill>
                  <a:schemeClr val="accent1"/>
                </a:solidFill>
                <a:latin typeface="微软雅黑" panose="020B0503020204020204" pitchFamily="34" charset="-122"/>
                <a:ea typeface="微软雅黑" panose="020B0503020204020204" pitchFamily="34" charset="-122"/>
              </a:rPr>
              <a:t>02</a:t>
            </a:r>
            <a:endParaRPr lang="zh-CN" altLang="en-US" sz="1400" dirty="0">
              <a:solidFill>
                <a:schemeClr val="accent1"/>
              </a:solidFill>
              <a:latin typeface="微软雅黑" panose="020B0503020204020204" pitchFamily="34" charset="-122"/>
              <a:ea typeface="微软雅黑" panose="020B0503020204020204" pitchFamily="34" charset="-122"/>
            </a:endParaRPr>
          </a:p>
        </p:txBody>
      </p:sp>
      <p:sp>
        <p:nvSpPr>
          <p:cNvPr id="35" name="原创设计师QQ598969553      _15"/>
          <p:cNvSpPr txBox="1"/>
          <p:nvPr/>
        </p:nvSpPr>
        <p:spPr>
          <a:xfrm>
            <a:off x="2555776" y="3416101"/>
            <a:ext cx="1328719" cy="307777"/>
          </a:xfrm>
          <a:prstGeom prst="rect">
            <a:avLst/>
          </a:prstGeom>
          <a:noFill/>
        </p:spPr>
        <p:txBody>
          <a:bodyPr wrap="square" rtlCol="0">
            <a:spAutoFit/>
          </a:bodyPr>
          <a:lstStyle/>
          <a:p>
            <a:pPr algn="ctr"/>
            <a:r>
              <a:rPr lang="zh-CN" altLang="en-US" sz="1400" b="1" dirty="0" smtClean="0">
                <a:latin typeface="微软雅黑" panose="020B0503020204020204" pitchFamily="34" charset="-122"/>
                <a:ea typeface="微软雅黑" panose="020B0503020204020204" pitchFamily="34" charset="-122"/>
              </a:rPr>
              <a:t>市县用户</a:t>
            </a:r>
            <a:endParaRPr lang="zh-CN" altLang="en-US" sz="1400" b="1" dirty="0">
              <a:latin typeface="微软雅黑" panose="020B0503020204020204" pitchFamily="34" charset="-122"/>
              <a:ea typeface="微软雅黑" panose="020B0503020204020204" pitchFamily="34" charset="-122"/>
            </a:endParaRPr>
          </a:p>
        </p:txBody>
      </p:sp>
      <p:sp>
        <p:nvSpPr>
          <p:cNvPr id="36" name="原创设计师QQ598969553      _9">
            <a:hlinkClick r:id="rId8" action="ppaction://hlinksldjump"/>
          </p:cNvPr>
          <p:cNvSpPr/>
          <p:nvPr/>
        </p:nvSpPr>
        <p:spPr>
          <a:xfrm>
            <a:off x="1727352" y="2479512"/>
            <a:ext cx="537297" cy="53729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schemeClr val="accent1"/>
                </a:solidFill>
                <a:latin typeface="微软雅黑" panose="020B0503020204020204" pitchFamily="34" charset="-122"/>
                <a:ea typeface="微软雅黑" panose="020B0503020204020204" pitchFamily="34" charset="-122"/>
              </a:rPr>
              <a:t>01</a:t>
            </a:r>
            <a:endParaRPr lang="zh-CN" altLang="en-US" sz="1200" dirty="0">
              <a:solidFill>
                <a:prstClr val="white"/>
              </a:solidFill>
              <a:ea typeface="微软雅黑" panose="020B0503020204020204" pitchFamily="34" charset="-122"/>
            </a:endParaRPr>
          </a:p>
        </p:txBody>
      </p:sp>
      <p:sp>
        <p:nvSpPr>
          <p:cNvPr id="37" name="原创设计师QQ598969553      _14"/>
          <p:cNvSpPr txBox="1"/>
          <p:nvPr/>
        </p:nvSpPr>
        <p:spPr>
          <a:xfrm>
            <a:off x="1409940" y="3147454"/>
            <a:ext cx="1172120" cy="307777"/>
          </a:xfrm>
          <a:prstGeom prst="rect">
            <a:avLst/>
          </a:prstGeom>
          <a:noFill/>
        </p:spPr>
        <p:txBody>
          <a:bodyPr wrap="square" rtlCol="0">
            <a:spAutoFit/>
          </a:bodyPr>
          <a:lstStyle/>
          <a:p>
            <a:pPr algn="ctr"/>
            <a:r>
              <a:rPr lang="en-US" altLang="zh-CN" sz="1400" dirty="0">
                <a:solidFill>
                  <a:schemeClr val="accent1"/>
                </a:solidFill>
                <a:latin typeface="微软雅黑" panose="020B0503020204020204" pitchFamily="34" charset="-122"/>
                <a:ea typeface="微软雅黑" panose="020B0503020204020204" pitchFamily="34" charset="-122"/>
              </a:rPr>
              <a:t>PART 01</a:t>
            </a:r>
            <a:endParaRPr lang="zh-CN" altLang="en-US" sz="1400" dirty="0">
              <a:solidFill>
                <a:schemeClr val="accent1"/>
              </a:solidFill>
              <a:latin typeface="微软雅黑" panose="020B0503020204020204" pitchFamily="34" charset="-122"/>
              <a:ea typeface="微软雅黑" panose="020B0503020204020204" pitchFamily="34" charset="-122"/>
            </a:endParaRPr>
          </a:p>
        </p:txBody>
      </p:sp>
      <p:sp>
        <p:nvSpPr>
          <p:cNvPr id="38" name="原创设计师QQ598969553      _15"/>
          <p:cNvSpPr txBox="1"/>
          <p:nvPr/>
        </p:nvSpPr>
        <p:spPr>
          <a:xfrm>
            <a:off x="1331640" y="3416101"/>
            <a:ext cx="1328719" cy="307777"/>
          </a:xfrm>
          <a:prstGeom prst="rect">
            <a:avLst/>
          </a:prstGeom>
          <a:noFill/>
        </p:spPr>
        <p:txBody>
          <a:bodyPr wrap="square" rtlCol="0">
            <a:spAutoFit/>
          </a:bodyPr>
          <a:lstStyle/>
          <a:p>
            <a:pPr algn="ctr"/>
            <a:r>
              <a:rPr lang="zh-CN" altLang="en-US" sz="1400" b="1" dirty="0" smtClean="0">
                <a:latin typeface="微软雅黑" panose="020B0503020204020204" pitchFamily="34" charset="-122"/>
                <a:ea typeface="微软雅黑" panose="020B0503020204020204" pitchFamily="34" charset="-122"/>
              </a:rPr>
              <a:t>新版简介</a:t>
            </a:r>
            <a:endParaRPr lang="zh-CN" altLang="en-US" sz="1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875779510"/>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1000"/>
                                        <p:tgtEl>
                                          <p:spTgt spid="4099"/>
                                        </p:tgtEl>
                                      </p:cBhvr>
                                    </p:animEffect>
                                    <p:anim calcmode="lin" valueType="num">
                                      <p:cBhvr>
                                        <p:cTn id="8" dur="1000" fill="hold"/>
                                        <p:tgtEl>
                                          <p:spTgt spid="4099"/>
                                        </p:tgtEl>
                                        <p:attrNameLst>
                                          <p:attrName>ppt_x</p:attrName>
                                        </p:attrNameLst>
                                      </p:cBhvr>
                                      <p:tavLst>
                                        <p:tav tm="0">
                                          <p:val>
                                            <p:strVal val="#ppt_x"/>
                                          </p:val>
                                        </p:tav>
                                        <p:tav tm="100000">
                                          <p:val>
                                            <p:strVal val="#ppt_x"/>
                                          </p:val>
                                        </p:tav>
                                      </p:tavLst>
                                    </p:anim>
                                    <p:anim calcmode="lin" valueType="num">
                                      <p:cBhvr>
                                        <p:cTn id="9" dur="1000" fill="hold"/>
                                        <p:tgtEl>
                                          <p:spTgt spid="409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p:cBhvr>
                                        <p:cTn id="13" dur="500"/>
                                        <p:tgtEl>
                                          <p:spTgt spid="2"/>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4100"/>
                                        </p:tgtEl>
                                        <p:attrNameLst>
                                          <p:attrName>style.visibility</p:attrName>
                                        </p:attrNameLst>
                                      </p:cBhvr>
                                      <p:to>
                                        <p:strVal val="visible"/>
                                      </p:to>
                                    </p:set>
                                    <p:anim calcmode="lin" valueType="num">
                                      <p:cBhvr>
                                        <p:cTn id="17" dur="500" fill="hold"/>
                                        <p:tgtEl>
                                          <p:spTgt spid="4100"/>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4100"/>
                                        </p:tgtEl>
                                        <p:attrNameLst>
                                          <p:attrName>ppt_y</p:attrName>
                                        </p:attrNameLst>
                                      </p:cBhvr>
                                      <p:tavLst>
                                        <p:tav tm="0">
                                          <p:val>
                                            <p:strVal val="#ppt_y"/>
                                          </p:val>
                                        </p:tav>
                                        <p:tav tm="100000">
                                          <p:val>
                                            <p:strVal val="#ppt_y"/>
                                          </p:val>
                                        </p:tav>
                                      </p:tavLst>
                                    </p:anim>
                                    <p:anim calcmode="lin" valueType="num">
                                      <p:cBhvr>
                                        <p:cTn id="19" dur="500" fill="hold"/>
                                        <p:tgtEl>
                                          <p:spTgt spid="4100"/>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4100"/>
                                        </p:tgtEl>
                                        <p:attrNameLst>
                                          <p:attrName>ppt_w</p:attrName>
                                        </p:attrNameLst>
                                      </p:cBhvr>
                                      <p:tavLst>
                                        <p:tav tm="0">
                                          <p:val>
                                            <p:strVal val="#ppt_w/10"/>
                                          </p:val>
                                        </p:tav>
                                        <p:tav tm="50000">
                                          <p:val>
                                            <p:strVal val="#ppt_w+.01"/>
                                          </p:val>
                                        </p:tav>
                                        <p:tav tm="100000">
                                          <p:val>
                                            <p:strVal val="#ppt_w"/>
                                          </p:val>
                                        </p:tav>
                                      </p:tavLst>
                                    </p:anim>
                                    <p:animEffect>
                                      <p:cBhvr>
                                        <p:cTn id="21" dur="500" tmFilter="0,0; .5, 1; 1, 1"/>
                                        <p:tgtEl>
                                          <p:spTgt spid="4100"/>
                                        </p:tgtEl>
                                      </p:cBhvr>
                                    </p:animEffect>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 to="" calcmode="lin" valueType="num">
                                      <p:cBhvr>
                                        <p:cTn id="26" dur="1" fill="hold"/>
                                        <p:tgtEl>
                                          <p:spTgt spid="36"/>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 to="" calcmode="lin" valueType="num">
                                      <p:cBhvr>
                                        <p:cTn id="31" dur="1" fill="hold"/>
                                        <p:tgtEl>
                                          <p:spTgt spid="37"/>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 to="" calcmode="lin" valueType="num">
                                      <p:cBhvr>
                                        <p:cTn id="36" dur="1" fill="hold"/>
                                        <p:tgtEl>
                                          <p:spTgt spid="38"/>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 to="" calcmode="lin" valueType="num">
                                      <p:cBhvr>
                                        <p:cTn id="41" dur="1" fill="hold"/>
                                        <p:tgtEl>
                                          <p:spTgt spid="26"/>
                                        </p:tgtEl>
                                        <p:attrNameLst>
                                          <p:attrName/>
                                        </p:attrNameLst>
                                      </p:cBhvr>
                                    </p:anim>
                                  </p:childTnLst>
                                </p:cTn>
                              </p:par>
                              <p:par>
                                <p:cTn id="42" presetID="24" presetClass="entr" presetSubtype="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 to="" calcmode="lin" valueType="num">
                                      <p:cBhvr>
                                        <p:cTn id="44" dur="1" fill="hold"/>
                                        <p:tgtEl>
                                          <p:spTgt spid="27"/>
                                        </p:tgtEl>
                                        <p:attrNameLst>
                                          <p:attrName/>
                                        </p:attrNameLst>
                                      </p:cBhvr>
                                    </p:anim>
                                  </p:childTnLst>
                                </p:cTn>
                              </p:par>
                              <p:par>
                                <p:cTn id="45" presetID="24"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 to="" calcmode="lin" valueType="num">
                                      <p:cBhvr>
                                        <p:cTn id="47" dur="1" fill="hold"/>
                                        <p:tgtEl>
                                          <p:spTgt spid="33"/>
                                        </p:tgtEl>
                                        <p:attrNameLst>
                                          <p:attrName/>
                                        </p:attrNameLst>
                                      </p:cBhvr>
                                    </p:anim>
                                  </p:childTnLst>
                                </p:cTn>
                              </p:par>
                              <p:par>
                                <p:cTn id="48" presetID="24" presetClass="entr" presetSubtype="0"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 to="" calcmode="lin" valueType="num">
                                      <p:cBhvr>
                                        <p:cTn id="50" dur="1" fill="hold"/>
                                        <p:tgtEl>
                                          <p:spTgt spid="35"/>
                                        </p:tgtEl>
                                        <p:attrNameLst>
                                          <p:attrName/>
                                        </p:attrNameLst>
                                      </p:cBhvr>
                                    </p:anim>
                                  </p:childTnLst>
                                </p:cTn>
                              </p:par>
                            </p:childTnLst>
                          </p:cTn>
                        </p:par>
                      </p:childTnLst>
                    </p:cTn>
                  </p:par>
                  <p:par>
                    <p:cTn id="51" fill="hold">
                      <p:stCondLst>
                        <p:cond delay="indefinite"/>
                      </p:stCondLst>
                      <p:childTnLst>
                        <p:par>
                          <p:cTn id="52" fill="hold">
                            <p:stCondLst>
                              <p:cond delay="0"/>
                            </p:stCondLst>
                            <p:childTnLst>
                              <p:par>
                                <p:cTn id="53" presetID="24"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 to="" calcmode="lin" valueType="num">
                                      <p:cBhvr>
                                        <p:cTn id="55" dur="1" fill="hold"/>
                                        <p:tgtEl>
                                          <p:spTgt spid="25"/>
                                        </p:tgtEl>
                                        <p:attrNameLst>
                                          <p:attrName/>
                                        </p:attrNameLst>
                                      </p:cBhvr>
                                    </p:anim>
                                  </p:childTnLst>
                                </p:cTn>
                              </p:par>
                              <p:par>
                                <p:cTn id="56" presetID="24" presetClass="entr" presetSubtype="0" fill="hold" grpId="0" nodeType="withEffect">
                                  <p:stCondLst>
                                    <p:cond delay="0"/>
                                  </p:stCondLst>
                                  <p:childTnLst>
                                    <p:set>
                                      <p:cBhvr>
                                        <p:cTn id="57" dur="1" fill="hold">
                                          <p:stCondLst>
                                            <p:cond delay="0"/>
                                          </p:stCondLst>
                                        </p:cTn>
                                        <p:tgtEl>
                                          <p:spTgt spid="116"/>
                                        </p:tgtEl>
                                        <p:attrNameLst>
                                          <p:attrName>style.visibility</p:attrName>
                                        </p:attrNameLst>
                                      </p:cBhvr>
                                      <p:to>
                                        <p:strVal val="visible"/>
                                      </p:to>
                                    </p:set>
                                    <p:anim to="" calcmode="lin" valueType="num">
                                      <p:cBhvr>
                                        <p:cTn id="58" dur="1" fill="hold"/>
                                        <p:tgtEl>
                                          <p:spTgt spid="116"/>
                                        </p:tgtEl>
                                        <p:attrNameLst>
                                          <p:attrName/>
                                        </p:attrNameLst>
                                      </p:cBhvr>
                                    </p:anim>
                                  </p:childTnLst>
                                </p:cTn>
                              </p:par>
                              <p:par>
                                <p:cTn id="59" presetID="24" presetClass="entr" presetSubtype="0" fill="hold" grpId="0" nodeType="withEffect">
                                  <p:stCondLst>
                                    <p:cond delay="0"/>
                                  </p:stCondLst>
                                  <p:childTnLst>
                                    <p:set>
                                      <p:cBhvr>
                                        <p:cTn id="60" dur="1" fill="hold">
                                          <p:stCondLst>
                                            <p:cond delay="0"/>
                                          </p:stCondLst>
                                        </p:cTn>
                                        <p:tgtEl>
                                          <p:spTgt spid="117"/>
                                        </p:tgtEl>
                                        <p:attrNameLst>
                                          <p:attrName>style.visibility</p:attrName>
                                        </p:attrNameLst>
                                      </p:cBhvr>
                                      <p:to>
                                        <p:strVal val="visible"/>
                                      </p:to>
                                    </p:set>
                                    <p:anim to="" calcmode="lin" valueType="num">
                                      <p:cBhvr>
                                        <p:cTn id="61" dur="1" fill="hold"/>
                                        <p:tgtEl>
                                          <p:spTgt spid="117"/>
                                        </p:tgtEl>
                                        <p:attrNameLst>
                                          <p:attrName/>
                                        </p:attrNameLst>
                                      </p:cBhvr>
                                    </p:anim>
                                  </p:childTnLst>
                                </p:cTn>
                              </p:par>
                              <p:par>
                                <p:cTn id="62" presetID="24" presetClass="entr" presetSubtype="0"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 to="" calcmode="lin" valueType="num">
                                      <p:cBhvr>
                                        <p:cTn id="64" dur="1" fill="hold"/>
                                        <p:tgtEl>
                                          <p:spTgt spid="34"/>
                                        </p:tgtEl>
                                        <p:attrNameLst>
                                          <p:attrName/>
                                        </p:attrNameLst>
                                      </p:cBhvr>
                                    </p:anim>
                                  </p:childTnLst>
                                </p:cTn>
                              </p:par>
                            </p:childTnLst>
                          </p:cTn>
                        </p:par>
                      </p:childTnLst>
                    </p:cTn>
                  </p:par>
                  <p:par>
                    <p:cTn id="65" fill="hold">
                      <p:stCondLst>
                        <p:cond delay="indefinite"/>
                      </p:stCondLst>
                      <p:childTnLst>
                        <p:par>
                          <p:cTn id="66" fill="hold">
                            <p:stCondLst>
                              <p:cond delay="0"/>
                            </p:stCondLst>
                            <p:childTnLst>
                              <p:par>
                                <p:cTn id="67" presetID="24" presetClass="entr" presetSubtype="0" fill="hold" nodeType="clickEffect">
                                  <p:stCondLst>
                                    <p:cond delay="0"/>
                                  </p:stCondLst>
                                  <p:childTnLst>
                                    <p:set>
                                      <p:cBhvr>
                                        <p:cTn id="68" dur="1" fill="hold">
                                          <p:stCondLst>
                                            <p:cond delay="0"/>
                                          </p:stCondLst>
                                        </p:cTn>
                                        <p:tgtEl>
                                          <p:spTgt spid="30"/>
                                        </p:tgtEl>
                                        <p:attrNameLst>
                                          <p:attrName>style.visibility</p:attrName>
                                        </p:attrNameLst>
                                      </p:cBhvr>
                                      <p:to>
                                        <p:strVal val="visible"/>
                                      </p:to>
                                    </p:set>
                                    <p:anim to="" calcmode="lin" valueType="num">
                                      <p:cBhvr>
                                        <p:cTn id="69" dur="1" fill="hold"/>
                                        <p:tgtEl>
                                          <p:spTgt spid="30"/>
                                        </p:tgtEl>
                                        <p:attrNameLst>
                                          <p:attrName/>
                                        </p:attrNameLst>
                                      </p:cBhvr>
                                    </p:anim>
                                  </p:childTnLst>
                                </p:cTn>
                              </p:par>
                              <p:par>
                                <p:cTn id="70" presetID="24" presetClass="entr" presetSubtype="0" fill="hold" nodeType="withEffect">
                                  <p:stCondLst>
                                    <p:cond delay="0"/>
                                  </p:stCondLst>
                                  <p:childTnLst>
                                    <p:set>
                                      <p:cBhvr>
                                        <p:cTn id="71" dur="1" fill="hold">
                                          <p:stCondLst>
                                            <p:cond delay="0"/>
                                          </p:stCondLst>
                                        </p:cTn>
                                        <p:tgtEl>
                                          <p:spTgt spid="96"/>
                                        </p:tgtEl>
                                        <p:attrNameLst>
                                          <p:attrName>style.visibility</p:attrName>
                                        </p:attrNameLst>
                                      </p:cBhvr>
                                      <p:to>
                                        <p:strVal val="visible"/>
                                      </p:to>
                                    </p:set>
                                    <p:anim to="" calcmode="lin" valueType="num">
                                      <p:cBhvr>
                                        <p:cTn id="72" dur="1" fill="hold"/>
                                        <p:tgtEl>
                                          <p:spTgt spid="96"/>
                                        </p:tgtEl>
                                        <p:attrNameLst>
                                          <p:attrName/>
                                        </p:attrNameLst>
                                      </p:cBhvr>
                                    </p:anim>
                                  </p:childTnLst>
                                </p:cTn>
                              </p:par>
                              <p:par>
                                <p:cTn id="73" presetID="24" presetClass="entr" presetSubtype="0" fill="hold" nodeType="withEffect">
                                  <p:stCondLst>
                                    <p:cond delay="0"/>
                                  </p:stCondLst>
                                  <p:childTnLst>
                                    <p:set>
                                      <p:cBhvr>
                                        <p:cTn id="74" dur="1" fill="hold">
                                          <p:stCondLst>
                                            <p:cond delay="0"/>
                                          </p:stCondLst>
                                        </p:cTn>
                                        <p:tgtEl>
                                          <p:spTgt spid="102"/>
                                        </p:tgtEl>
                                        <p:attrNameLst>
                                          <p:attrName>style.visibility</p:attrName>
                                        </p:attrNameLst>
                                      </p:cBhvr>
                                      <p:to>
                                        <p:strVal val="visible"/>
                                      </p:to>
                                    </p:set>
                                    <p:anim to="" calcmode="lin" valueType="num">
                                      <p:cBhvr>
                                        <p:cTn id="75" dur="1" fill="hold"/>
                                        <p:tgtEl>
                                          <p:spTgt spid="102"/>
                                        </p:tgtEl>
                                        <p:attrNameLst>
                                          <p:attrName/>
                                        </p:attrNameLst>
                                      </p:cBhvr>
                                    </p:anim>
                                  </p:childTnLst>
                                </p:cTn>
                              </p:par>
                              <p:par>
                                <p:cTn id="76" presetID="24" presetClass="entr" presetSubtype="0" fill="hold" nodeType="withEffect">
                                  <p:stCondLst>
                                    <p:cond delay="0"/>
                                  </p:stCondLst>
                                  <p:childTnLst>
                                    <p:set>
                                      <p:cBhvr>
                                        <p:cTn id="77" dur="1" fill="hold">
                                          <p:stCondLst>
                                            <p:cond delay="0"/>
                                          </p:stCondLst>
                                        </p:cTn>
                                        <p:tgtEl>
                                          <p:spTgt spid="118"/>
                                        </p:tgtEl>
                                        <p:attrNameLst>
                                          <p:attrName>style.visibility</p:attrName>
                                        </p:attrNameLst>
                                      </p:cBhvr>
                                      <p:to>
                                        <p:strVal val="visible"/>
                                      </p:to>
                                    </p:set>
                                    <p:anim to="" calcmode="lin" valueType="num">
                                      <p:cBhvr>
                                        <p:cTn id="78" dur="1" fill="hold"/>
                                        <p:tgtEl>
                                          <p:spTgt spid="118"/>
                                        </p:tgtEl>
                                        <p:attrNameLst>
                                          <p:attrName/>
                                        </p:attrNameLst>
                                      </p:cBhvr>
                                    </p:anim>
                                  </p:childTnLst>
                                </p:cTn>
                              </p:par>
                            </p:childTnLst>
                          </p:cTn>
                        </p:par>
                      </p:childTnLst>
                    </p:cTn>
                  </p:par>
                  <p:par>
                    <p:cTn id="79" fill="hold">
                      <p:stCondLst>
                        <p:cond delay="indefinite"/>
                      </p:stCondLst>
                      <p:childTnLst>
                        <p:par>
                          <p:cTn id="80" fill="hold">
                            <p:stCondLst>
                              <p:cond delay="0"/>
                            </p:stCondLst>
                            <p:childTnLst>
                              <p:par>
                                <p:cTn id="81" presetID="24" presetClass="entr" presetSubtype="0" fill="hold" nodeType="clickEffect">
                                  <p:stCondLst>
                                    <p:cond delay="0"/>
                                  </p:stCondLst>
                                  <p:childTnLst>
                                    <p:set>
                                      <p:cBhvr>
                                        <p:cTn id="82" dur="1" fill="hold">
                                          <p:stCondLst>
                                            <p:cond delay="0"/>
                                          </p:stCondLst>
                                        </p:cTn>
                                        <p:tgtEl>
                                          <p:spTgt spid="31"/>
                                        </p:tgtEl>
                                        <p:attrNameLst>
                                          <p:attrName>style.visibility</p:attrName>
                                        </p:attrNameLst>
                                      </p:cBhvr>
                                      <p:to>
                                        <p:strVal val="visible"/>
                                      </p:to>
                                    </p:set>
                                    <p:anim to="" calcmode="lin" valueType="num">
                                      <p:cBhvr>
                                        <p:cTn id="83" dur="1" fill="hold"/>
                                        <p:tgtEl>
                                          <p:spTgt spid="31"/>
                                        </p:tgtEl>
                                        <p:attrNameLst>
                                          <p:attrName/>
                                        </p:attrNameLst>
                                      </p:cBhvr>
                                    </p:anim>
                                  </p:childTnLst>
                                </p:cTn>
                              </p:par>
                              <p:par>
                                <p:cTn id="84" presetID="24" presetClass="entr" presetSubtype="0" fill="hold" grpId="0" nodeType="withEffect">
                                  <p:stCondLst>
                                    <p:cond delay="0"/>
                                  </p:stCondLst>
                                  <p:childTnLst>
                                    <p:set>
                                      <p:cBhvr>
                                        <p:cTn id="85" dur="1" fill="hold">
                                          <p:stCondLst>
                                            <p:cond delay="0"/>
                                          </p:stCondLst>
                                        </p:cTn>
                                        <p:tgtEl>
                                          <p:spTgt spid="97"/>
                                        </p:tgtEl>
                                        <p:attrNameLst>
                                          <p:attrName>style.visibility</p:attrName>
                                        </p:attrNameLst>
                                      </p:cBhvr>
                                      <p:to>
                                        <p:strVal val="visible"/>
                                      </p:to>
                                    </p:set>
                                    <p:anim to="" calcmode="lin" valueType="num">
                                      <p:cBhvr>
                                        <p:cTn id="86" dur="1" fill="hold"/>
                                        <p:tgtEl>
                                          <p:spTgt spid="97"/>
                                        </p:tgtEl>
                                        <p:attrNameLst>
                                          <p:attrName/>
                                        </p:attrNameLst>
                                      </p:cBhvr>
                                    </p:anim>
                                  </p:childTnLst>
                                </p:cTn>
                              </p:par>
                              <p:par>
                                <p:cTn id="87" presetID="24" presetClass="entr" presetSubtype="0" fill="hold" grpId="0" nodeType="withEffect">
                                  <p:stCondLst>
                                    <p:cond delay="0"/>
                                  </p:stCondLst>
                                  <p:childTnLst>
                                    <p:set>
                                      <p:cBhvr>
                                        <p:cTn id="88" dur="1" fill="hold">
                                          <p:stCondLst>
                                            <p:cond delay="0"/>
                                          </p:stCondLst>
                                        </p:cTn>
                                        <p:tgtEl>
                                          <p:spTgt spid="104"/>
                                        </p:tgtEl>
                                        <p:attrNameLst>
                                          <p:attrName>style.visibility</p:attrName>
                                        </p:attrNameLst>
                                      </p:cBhvr>
                                      <p:to>
                                        <p:strVal val="visible"/>
                                      </p:to>
                                    </p:set>
                                    <p:anim to="" calcmode="lin" valueType="num">
                                      <p:cBhvr>
                                        <p:cTn id="89" dur="1" fill="hold"/>
                                        <p:tgtEl>
                                          <p:spTgt spid="104"/>
                                        </p:tgtEl>
                                        <p:attrNameLst>
                                          <p:attrName/>
                                        </p:attrNameLst>
                                      </p:cBhvr>
                                    </p:anim>
                                  </p:childTnLst>
                                </p:cTn>
                              </p:par>
                              <p:par>
                                <p:cTn id="90" presetID="24" presetClass="entr" presetSubtype="0" fill="hold" grpId="0" nodeType="withEffect">
                                  <p:stCondLst>
                                    <p:cond delay="0"/>
                                  </p:stCondLst>
                                  <p:childTnLst>
                                    <p:set>
                                      <p:cBhvr>
                                        <p:cTn id="91" dur="1" fill="hold">
                                          <p:stCondLst>
                                            <p:cond delay="0"/>
                                          </p:stCondLst>
                                        </p:cTn>
                                        <p:tgtEl>
                                          <p:spTgt spid="103"/>
                                        </p:tgtEl>
                                        <p:attrNameLst>
                                          <p:attrName>style.visibility</p:attrName>
                                        </p:attrNameLst>
                                      </p:cBhvr>
                                      <p:to>
                                        <p:strVal val="visible"/>
                                      </p:to>
                                    </p:set>
                                    <p:anim to="" calcmode="lin" valueType="num">
                                      <p:cBhvr>
                                        <p:cTn id="92" dur="1" fill="hold"/>
                                        <p:tgtEl>
                                          <p:spTgt spid="10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4099" grpId="0"/>
      <p:bldP spid="4100" grpId="0" bldLvl="0" autoUpdateAnimBg="0"/>
      <p:bldP spid="97" grpId="0" animBg="1"/>
      <p:bldP spid="103" grpId="0"/>
      <p:bldP spid="104" grpId="0"/>
      <p:bldP spid="116" grpId="0" animBg="1"/>
      <p:bldP spid="117" grpId="0"/>
      <p:bldP spid="34" grpId="0"/>
      <p:bldP spid="27" grpId="0" animBg="1"/>
      <p:bldP spid="33" grpId="0"/>
      <p:bldP spid="35" grpId="0"/>
      <p:bldP spid="36" grpId="0" animBg="1"/>
      <p:bldP spid="3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500034" y="285734"/>
            <a:ext cx="1800493"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县操作主要功能</a:t>
            </a:r>
            <a:endParaRPr lang="zh-CN" altLang="en-US" dirty="0"/>
          </a:p>
        </p:txBody>
      </p:sp>
      <p:pic>
        <p:nvPicPr>
          <p:cNvPr id="1029" name="Picture 5"/>
          <p:cNvPicPr>
            <a:picLocks noChangeAspect="1" noChangeArrowheads="1"/>
          </p:cNvPicPr>
          <p:nvPr/>
        </p:nvPicPr>
        <p:blipFill>
          <a:blip r:embed="rId2" cstate="print"/>
          <a:srcRect/>
          <a:stretch>
            <a:fillRect/>
          </a:stretch>
        </p:blipFill>
        <p:spPr bwMode="auto">
          <a:xfrm>
            <a:off x="7429520" y="0"/>
            <a:ext cx="1685925" cy="657208"/>
          </a:xfrm>
          <a:prstGeom prst="rect">
            <a:avLst/>
          </a:prstGeom>
          <a:noFill/>
          <a:ln w="9525">
            <a:noFill/>
            <a:miter lim="800000"/>
            <a:headEnd/>
            <a:tailEnd/>
          </a:ln>
          <a:effectLst/>
        </p:spPr>
      </p:pic>
      <p:sp>
        <p:nvSpPr>
          <p:cNvPr id="42" name="原创设计师QQ598969553      _24">
            <a:hlinkClick r:id="rId3" action="ppaction://hlinksldjump"/>
          </p:cNvPr>
          <p:cNvSpPr>
            <a:spLocks noEditPoints="1"/>
          </p:cNvSpPr>
          <p:nvPr/>
        </p:nvSpPr>
        <p:spPr bwMode="auto">
          <a:xfrm>
            <a:off x="8897417" y="4885810"/>
            <a:ext cx="246583" cy="257690"/>
          </a:xfrm>
          <a:custGeom>
            <a:avLst/>
            <a:gdLst>
              <a:gd name="T0" fmla="*/ 81 w 94"/>
              <a:gd name="T1" fmla="*/ 57 h 98"/>
              <a:gd name="T2" fmla="*/ 81 w 94"/>
              <a:gd name="T3" fmla="*/ 95 h 98"/>
              <a:gd name="T4" fmla="*/ 81 w 94"/>
              <a:gd name="T5" fmla="*/ 98 h 98"/>
              <a:gd name="T6" fmla="*/ 78 w 94"/>
              <a:gd name="T7" fmla="*/ 98 h 98"/>
              <a:gd name="T8" fmla="*/ 67 w 94"/>
              <a:gd name="T9" fmla="*/ 98 h 98"/>
              <a:gd name="T10" fmla="*/ 67 w 94"/>
              <a:gd name="T11" fmla="*/ 68 h 98"/>
              <a:gd name="T12" fmla="*/ 62 w 94"/>
              <a:gd name="T13" fmla="*/ 64 h 98"/>
              <a:gd name="T14" fmla="*/ 49 w 94"/>
              <a:gd name="T15" fmla="*/ 64 h 98"/>
              <a:gd name="T16" fmla="*/ 45 w 94"/>
              <a:gd name="T17" fmla="*/ 68 h 98"/>
              <a:gd name="T18" fmla="*/ 45 w 94"/>
              <a:gd name="T19" fmla="*/ 98 h 98"/>
              <a:gd name="T20" fmla="*/ 15 w 94"/>
              <a:gd name="T21" fmla="*/ 98 h 98"/>
              <a:gd name="T22" fmla="*/ 12 w 94"/>
              <a:gd name="T23" fmla="*/ 98 h 98"/>
              <a:gd name="T24" fmla="*/ 12 w 94"/>
              <a:gd name="T25" fmla="*/ 95 h 98"/>
              <a:gd name="T26" fmla="*/ 12 w 94"/>
              <a:gd name="T27" fmla="*/ 57 h 98"/>
              <a:gd name="T28" fmla="*/ 3 w 94"/>
              <a:gd name="T29" fmla="*/ 57 h 98"/>
              <a:gd name="T30" fmla="*/ 0 w 94"/>
              <a:gd name="T31" fmla="*/ 50 h 98"/>
              <a:gd name="T32" fmla="*/ 44 w 94"/>
              <a:gd name="T33" fmla="*/ 3 h 98"/>
              <a:gd name="T34" fmla="*/ 47 w 94"/>
              <a:gd name="T35" fmla="*/ 0 h 98"/>
              <a:gd name="T36" fmla="*/ 50 w 94"/>
              <a:gd name="T37" fmla="*/ 3 h 98"/>
              <a:gd name="T38" fmla="*/ 94 w 94"/>
              <a:gd name="T39" fmla="*/ 50 h 98"/>
              <a:gd name="T40" fmla="*/ 90 w 94"/>
              <a:gd name="T41" fmla="*/ 57 h 98"/>
              <a:gd name="T42" fmla="*/ 81 w 94"/>
              <a:gd name="T43" fmla="*/ 57 h 98"/>
              <a:gd name="T44" fmla="*/ 74 w 94"/>
              <a:gd name="T45" fmla="*/ 8 h 98"/>
              <a:gd name="T46" fmla="*/ 77 w 94"/>
              <a:gd name="T47" fmla="*/ 8 h 98"/>
              <a:gd name="T48" fmla="*/ 77 w 94"/>
              <a:gd name="T49" fmla="*/ 2 h 98"/>
              <a:gd name="T50" fmla="*/ 61 w 94"/>
              <a:gd name="T51" fmla="*/ 2 h 98"/>
              <a:gd name="T52" fmla="*/ 61 w 94"/>
              <a:gd name="T53" fmla="*/ 8 h 98"/>
              <a:gd name="T54" fmla="*/ 64 w 94"/>
              <a:gd name="T55" fmla="*/ 8 h 98"/>
              <a:gd name="T56" fmla="*/ 64 w 94"/>
              <a:gd name="T57" fmla="*/ 13 h 98"/>
              <a:gd name="T58" fmla="*/ 74 w 94"/>
              <a:gd name="T59" fmla="*/ 25 h 98"/>
              <a:gd name="T60" fmla="*/ 74 w 94"/>
              <a:gd name="T6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ea typeface="微软雅黑" panose="020B0503020204020204" pitchFamily="34" charset="-122"/>
            </a:endParaRPr>
          </a:p>
        </p:txBody>
      </p:sp>
      <p:grpSp>
        <p:nvGrpSpPr>
          <p:cNvPr id="5" name="原创设计师QQ598969553      _3"/>
          <p:cNvGrpSpPr/>
          <p:nvPr/>
        </p:nvGrpSpPr>
        <p:grpSpPr>
          <a:xfrm>
            <a:off x="803702" y="1273739"/>
            <a:ext cx="1061000" cy="1214343"/>
            <a:chOff x="1743076" y="2991066"/>
            <a:chExt cx="1414666" cy="1619124"/>
          </a:xfrm>
          <a:gradFill>
            <a:gsLst>
              <a:gs pos="25000">
                <a:schemeClr val="accent2"/>
              </a:gs>
              <a:gs pos="100000">
                <a:schemeClr val="accent1"/>
              </a:gs>
            </a:gsLst>
            <a:lin ang="12600000" scaled="0"/>
          </a:gradFill>
        </p:grpSpPr>
        <p:sp>
          <p:nvSpPr>
            <p:cNvPr id="6" name="Shape 1721"/>
            <p:cNvSpPr/>
            <p:nvPr/>
          </p:nvSpPr>
          <p:spPr>
            <a:xfrm rot="18900000">
              <a:off x="1743076" y="2991066"/>
              <a:ext cx="1414666" cy="1414666"/>
            </a:xfrm>
            <a:prstGeom prst="roundRect">
              <a:avLst>
                <a:gd name="adj" fmla="val 15000"/>
              </a:avLst>
            </a:prstGeom>
            <a:grp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sz="1800">
                <a:latin typeface="微软雅黑" panose="020B0503020204020204" pitchFamily="34" charset="-122"/>
                <a:ea typeface="微软雅黑" panose="020B0503020204020204" pitchFamily="34" charset="-122"/>
              </a:endParaRPr>
            </a:p>
          </p:txBody>
        </p:sp>
        <p:sp>
          <p:nvSpPr>
            <p:cNvPr id="7" name="Shape 1732"/>
            <p:cNvSpPr/>
            <p:nvPr/>
          </p:nvSpPr>
          <p:spPr>
            <a:xfrm rot="18900000">
              <a:off x="1743076" y="3195523"/>
              <a:ext cx="1414666" cy="1414667"/>
            </a:xfrm>
            <a:prstGeom prst="roundRect">
              <a:avLst>
                <a:gd name="adj" fmla="val 15000"/>
              </a:avLst>
            </a:prstGeom>
            <a:grpFill/>
            <a:ln w="508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sz="1800">
                <a:latin typeface="微软雅黑" panose="020B0503020204020204" pitchFamily="34" charset="-122"/>
                <a:ea typeface="微软雅黑" panose="020B0503020204020204" pitchFamily="34" charset="-122"/>
              </a:endParaRPr>
            </a:p>
          </p:txBody>
        </p:sp>
      </p:grpSp>
      <p:sp>
        <p:nvSpPr>
          <p:cNvPr id="8" name="原创设计师QQ598969553      _6"/>
          <p:cNvSpPr txBox="1"/>
          <p:nvPr/>
        </p:nvSpPr>
        <p:spPr>
          <a:xfrm>
            <a:off x="1186815" y="1787525"/>
            <a:ext cx="293370" cy="20066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GB" sz="1600" b="1" dirty="0">
                <a:solidFill>
                  <a:schemeClr val="bg1"/>
                </a:solidFill>
                <a:latin typeface="微软雅黑" panose="020B0503020204020204" pitchFamily="34" charset="-122"/>
                <a:ea typeface="微软雅黑" panose="020B0503020204020204" pitchFamily="34" charset="-122"/>
              </a:rPr>
              <a:t>县</a:t>
            </a:r>
          </a:p>
        </p:txBody>
      </p:sp>
      <p:grpSp>
        <p:nvGrpSpPr>
          <p:cNvPr id="9" name="原创设计师QQ598969553      _3"/>
          <p:cNvGrpSpPr/>
          <p:nvPr/>
        </p:nvGrpSpPr>
        <p:grpSpPr>
          <a:xfrm>
            <a:off x="803702" y="2200204"/>
            <a:ext cx="1061000" cy="1214343"/>
            <a:chOff x="1743076" y="2991066"/>
            <a:chExt cx="1414666" cy="1619124"/>
          </a:xfrm>
          <a:gradFill>
            <a:gsLst>
              <a:gs pos="25000">
                <a:schemeClr val="accent2"/>
              </a:gs>
              <a:gs pos="100000">
                <a:schemeClr val="accent1"/>
              </a:gs>
            </a:gsLst>
            <a:lin ang="12600000" scaled="0"/>
          </a:gradFill>
        </p:grpSpPr>
        <p:sp>
          <p:nvSpPr>
            <p:cNvPr id="10" name="Shape 1721"/>
            <p:cNvSpPr/>
            <p:nvPr/>
          </p:nvSpPr>
          <p:spPr>
            <a:xfrm rot="18900000">
              <a:off x="1743076" y="2991066"/>
              <a:ext cx="1414666" cy="1414666"/>
            </a:xfrm>
            <a:prstGeom prst="roundRect">
              <a:avLst>
                <a:gd name="adj" fmla="val 15000"/>
              </a:avLst>
            </a:prstGeom>
            <a:grp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sz="1800">
                <a:latin typeface="微软雅黑" panose="020B0503020204020204" pitchFamily="34" charset="-122"/>
                <a:ea typeface="微软雅黑" panose="020B0503020204020204" pitchFamily="34" charset="-122"/>
              </a:endParaRPr>
            </a:p>
          </p:txBody>
        </p:sp>
        <p:sp>
          <p:nvSpPr>
            <p:cNvPr id="11" name="Shape 1732"/>
            <p:cNvSpPr/>
            <p:nvPr/>
          </p:nvSpPr>
          <p:spPr>
            <a:xfrm rot="18900000">
              <a:off x="1743076" y="3195523"/>
              <a:ext cx="1414666" cy="1414667"/>
            </a:xfrm>
            <a:prstGeom prst="roundRect">
              <a:avLst>
                <a:gd name="adj" fmla="val 15000"/>
              </a:avLst>
            </a:prstGeom>
            <a:grpFill/>
            <a:ln w="508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sz="1800">
                <a:latin typeface="微软雅黑" panose="020B0503020204020204" pitchFamily="34" charset="-122"/>
                <a:ea typeface="微软雅黑" panose="020B0503020204020204" pitchFamily="34" charset="-122"/>
              </a:endParaRPr>
            </a:p>
          </p:txBody>
        </p:sp>
      </p:grpSp>
      <p:grpSp>
        <p:nvGrpSpPr>
          <p:cNvPr id="12" name="原创设计师QQ598969553      _3"/>
          <p:cNvGrpSpPr/>
          <p:nvPr/>
        </p:nvGrpSpPr>
        <p:grpSpPr>
          <a:xfrm>
            <a:off x="803702" y="3151434"/>
            <a:ext cx="1061000" cy="1214343"/>
            <a:chOff x="1743076" y="2991066"/>
            <a:chExt cx="1414666" cy="1619124"/>
          </a:xfrm>
          <a:gradFill>
            <a:gsLst>
              <a:gs pos="25000">
                <a:schemeClr val="accent2"/>
              </a:gs>
              <a:gs pos="100000">
                <a:schemeClr val="accent1"/>
              </a:gs>
            </a:gsLst>
            <a:lin ang="12600000" scaled="0"/>
          </a:gradFill>
        </p:grpSpPr>
        <p:sp>
          <p:nvSpPr>
            <p:cNvPr id="13" name="Shape 1721"/>
            <p:cNvSpPr/>
            <p:nvPr/>
          </p:nvSpPr>
          <p:spPr>
            <a:xfrm rot="18900000">
              <a:off x="1743076" y="2991066"/>
              <a:ext cx="1414666" cy="1414666"/>
            </a:xfrm>
            <a:prstGeom prst="roundRect">
              <a:avLst>
                <a:gd name="adj" fmla="val 15000"/>
              </a:avLst>
            </a:prstGeom>
            <a:grp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sz="1800">
                <a:latin typeface="微软雅黑" panose="020B0503020204020204" pitchFamily="34" charset="-122"/>
                <a:ea typeface="微软雅黑" panose="020B0503020204020204" pitchFamily="34" charset="-122"/>
              </a:endParaRPr>
            </a:p>
          </p:txBody>
        </p:sp>
        <p:sp>
          <p:nvSpPr>
            <p:cNvPr id="14" name="Shape 1732"/>
            <p:cNvSpPr/>
            <p:nvPr/>
          </p:nvSpPr>
          <p:spPr>
            <a:xfrm rot="18900000">
              <a:off x="1743076" y="3195523"/>
              <a:ext cx="1414666" cy="1414667"/>
            </a:xfrm>
            <a:prstGeom prst="roundRect">
              <a:avLst>
                <a:gd name="adj" fmla="val 15000"/>
              </a:avLst>
            </a:prstGeom>
            <a:grpFill/>
            <a:ln w="508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sz="1800">
                <a:latin typeface="微软雅黑" panose="020B0503020204020204" pitchFamily="34" charset="-122"/>
                <a:ea typeface="微软雅黑" panose="020B0503020204020204" pitchFamily="34" charset="-122"/>
              </a:endParaRPr>
            </a:p>
          </p:txBody>
        </p:sp>
      </p:grpSp>
      <p:sp>
        <p:nvSpPr>
          <p:cNvPr id="15" name="原创设计师QQ598969553      _6"/>
          <p:cNvSpPr txBox="1"/>
          <p:nvPr/>
        </p:nvSpPr>
        <p:spPr>
          <a:xfrm>
            <a:off x="1224280" y="2693670"/>
            <a:ext cx="255905" cy="23812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GB" sz="1600" b="1" dirty="0">
                <a:solidFill>
                  <a:schemeClr val="bg1"/>
                </a:solidFill>
                <a:latin typeface="微软雅黑" panose="020B0503020204020204" pitchFamily="34" charset="-122"/>
                <a:ea typeface="微软雅黑" panose="020B0503020204020204" pitchFamily="34" charset="-122"/>
              </a:rPr>
              <a:t>操</a:t>
            </a:r>
          </a:p>
        </p:txBody>
      </p:sp>
      <p:sp>
        <p:nvSpPr>
          <p:cNvPr id="16" name="原创设计师QQ598969553      _6"/>
          <p:cNvSpPr txBox="1"/>
          <p:nvPr/>
        </p:nvSpPr>
        <p:spPr>
          <a:xfrm>
            <a:off x="1224915" y="3706495"/>
            <a:ext cx="217170" cy="22860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GB" sz="1600" b="1" dirty="0">
                <a:solidFill>
                  <a:schemeClr val="bg1"/>
                </a:solidFill>
                <a:latin typeface="微软雅黑" panose="020B0503020204020204" pitchFamily="34" charset="-122"/>
                <a:ea typeface="微软雅黑" panose="020B0503020204020204" pitchFamily="34" charset="-122"/>
              </a:rPr>
              <a:t>作</a:t>
            </a:r>
          </a:p>
        </p:txBody>
      </p:sp>
      <p:sp>
        <p:nvSpPr>
          <p:cNvPr id="22" name="原创设计师QQ598969553      _6"/>
          <p:cNvSpPr/>
          <p:nvPr/>
        </p:nvSpPr>
        <p:spPr>
          <a:xfrm>
            <a:off x="2643174" y="1071552"/>
            <a:ext cx="1978025" cy="567055"/>
          </a:xfrm>
          <a:prstGeom prst="roundRect">
            <a:avLst/>
          </a:prstGeom>
          <a:solidFill>
            <a:schemeClr val="accent6">
              <a:lumMod val="40000"/>
              <a:lumOff val="60000"/>
            </a:schemeClr>
          </a:soli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sp>
        <p:nvSpPr>
          <p:cNvPr id="23" name="原创设计师QQ598969553      _14"/>
          <p:cNvSpPr txBox="1"/>
          <p:nvPr/>
        </p:nvSpPr>
        <p:spPr>
          <a:xfrm>
            <a:off x="2795574" y="1201727"/>
            <a:ext cx="1645285" cy="306705"/>
          </a:xfrm>
          <a:prstGeom prst="rect">
            <a:avLst/>
          </a:prstGeom>
          <a:noFill/>
        </p:spPr>
        <p:txBody>
          <a:bodyPr wrap="square" rtlCol="0">
            <a:spAutoFit/>
          </a:bodyPr>
          <a:lstStyle/>
          <a:p>
            <a:pPr algn="ctr"/>
            <a:r>
              <a:rPr lang="en-US" altLang="zh-CN" sz="1400" b="1" dirty="0" smtClean="0">
                <a:solidFill>
                  <a:srgbClr val="FF0000"/>
                </a:solidFill>
                <a:latin typeface="微软雅黑" panose="020B0503020204020204" pitchFamily="34" charset="-122"/>
                <a:ea typeface="微软雅黑" panose="020B0503020204020204" pitchFamily="34" charset="-122"/>
              </a:rPr>
              <a:t>1</a:t>
            </a:r>
            <a:r>
              <a:rPr lang="zh-CN" altLang="en-US" sz="1400" b="1" dirty="0" smtClean="0">
                <a:solidFill>
                  <a:srgbClr val="FF0000"/>
                </a:solidFill>
                <a:latin typeface="微软雅黑" panose="020B0503020204020204" pitchFamily="34" charset="-122"/>
                <a:ea typeface="微软雅黑" panose="020B0503020204020204" pitchFamily="34" charset="-122"/>
              </a:rPr>
              <a:t>、申请录入</a:t>
            </a:r>
            <a:endParaRPr lang="zh-CN" altLang="en-US" sz="1400" b="1" dirty="0">
              <a:solidFill>
                <a:srgbClr val="FF0000"/>
              </a:solidFill>
              <a:latin typeface="微软雅黑" panose="020B0503020204020204" pitchFamily="34" charset="-122"/>
              <a:ea typeface="微软雅黑" panose="020B0503020204020204" pitchFamily="34" charset="-122"/>
            </a:endParaRPr>
          </a:p>
        </p:txBody>
      </p:sp>
      <p:sp>
        <p:nvSpPr>
          <p:cNvPr id="24" name="原创设计师QQ598969553      _6"/>
          <p:cNvSpPr/>
          <p:nvPr/>
        </p:nvSpPr>
        <p:spPr>
          <a:xfrm>
            <a:off x="3714744" y="1928808"/>
            <a:ext cx="1996440" cy="567055"/>
          </a:xfrm>
          <a:prstGeom prst="roundRect">
            <a:avLst/>
          </a:prstGeom>
          <a:solidFill>
            <a:schemeClr val="accent6">
              <a:lumMod val="40000"/>
              <a:lumOff val="60000"/>
            </a:schemeClr>
          </a:soli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sp>
        <p:nvSpPr>
          <p:cNvPr id="25" name="原创设计师QQ598969553      _14"/>
          <p:cNvSpPr txBox="1"/>
          <p:nvPr/>
        </p:nvSpPr>
        <p:spPr>
          <a:xfrm>
            <a:off x="3656959" y="2058983"/>
            <a:ext cx="1939925" cy="306705"/>
          </a:xfrm>
          <a:prstGeom prst="rect">
            <a:avLst/>
          </a:prstGeom>
          <a:noFill/>
        </p:spPr>
        <p:txBody>
          <a:bodyPr wrap="square" rtlCol="0">
            <a:spAutoFit/>
          </a:bodyPr>
          <a:lstStyle/>
          <a:p>
            <a:pPr algn="ctr"/>
            <a:r>
              <a:rPr lang="en-US" altLang="zh-CN" sz="1400" b="1" dirty="0" smtClean="0">
                <a:solidFill>
                  <a:srgbClr val="FF0000"/>
                </a:solidFill>
                <a:latin typeface="微软雅黑" panose="020B0503020204020204" pitchFamily="34" charset="-122"/>
                <a:ea typeface="微软雅黑" panose="020B0503020204020204" pitchFamily="34" charset="-122"/>
              </a:rPr>
              <a:t>3</a:t>
            </a:r>
            <a:r>
              <a:rPr lang="zh-CN" altLang="en-US" sz="1400" b="1" dirty="0" smtClean="0">
                <a:solidFill>
                  <a:srgbClr val="FF0000"/>
                </a:solidFill>
                <a:latin typeface="微软雅黑" panose="020B0503020204020204" pitchFamily="34" charset="-122"/>
                <a:ea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rPr>
              <a:t>生成资金申请表</a:t>
            </a:r>
          </a:p>
        </p:txBody>
      </p:sp>
      <p:sp>
        <p:nvSpPr>
          <p:cNvPr id="26" name="原创设计师QQ598969553      _6"/>
          <p:cNvSpPr/>
          <p:nvPr/>
        </p:nvSpPr>
        <p:spPr>
          <a:xfrm>
            <a:off x="3786182" y="2714626"/>
            <a:ext cx="1928826" cy="567055"/>
          </a:xfrm>
          <a:prstGeom prst="roundRect">
            <a:avLst/>
          </a:prstGeom>
          <a:solidFill>
            <a:schemeClr val="accent6">
              <a:lumMod val="40000"/>
              <a:lumOff val="60000"/>
            </a:schemeClr>
          </a:soli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sp>
        <p:nvSpPr>
          <p:cNvPr id="27" name="原创设计师QQ598969553      _14"/>
          <p:cNvSpPr txBox="1"/>
          <p:nvPr/>
        </p:nvSpPr>
        <p:spPr>
          <a:xfrm>
            <a:off x="3858190" y="2858642"/>
            <a:ext cx="1609582" cy="306705"/>
          </a:xfrm>
          <a:prstGeom prst="rect">
            <a:avLst/>
          </a:prstGeom>
          <a:noFill/>
        </p:spPr>
        <p:txBody>
          <a:bodyPr wrap="square" rtlCol="0">
            <a:spAutoFit/>
          </a:bodyPr>
          <a:lstStyle/>
          <a:p>
            <a:pPr algn="ctr"/>
            <a:r>
              <a:rPr lang="en-US" altLang="zh-CN" sz="1400" b="1" dirty="0" smtClean="0">
                <a:solidFill>
                  <a:srgbClr val="FF0000"/>
                </a:solidFill>
                <a:latin typeface="微软雅黑" panose="020B0503020204020204" pitchFamily="34" charset="-122"/>
                <a:ea typeface="微软雅黑" panose="020B0503020204020204" pitchFamily="34" charset="-122"/>
              </a:rPr>
              <a:t>4</a:t>
            </a:r>
            <a:r>
              <a:rPr lang="zh-CN" altLang="en-US" sz="1400" b="1" dirty="0" smtClean="0">
                <a:solidFill>
                  <a:srgbClr val="FF0000"/>
                </a:solidFill>
                <a:latin typeface="微软雅黑" panose="020B0503020204020204" pitchFamily="34" charset="-122"/>
                <a:ea typeface="微软雅黑" panose="020B0503020204020204" pitchFamily="34" charset="-122"/>
              </a:rPr>
              <a:t>、购机核实</a:t>
            </a:r>
            <a:endParaRPr lang="zh-CN" altLang="en-US" sz="1400" b="1" dirty="0">
              <a:solidFill>
                <a:srgbClr val="FF0000"/>
              </a:solidFill>
              <a:latin typeface="微软雅黑" panose="020B0503020204020204" pitchFamily="34" charset="-122"/>
              <a:ea typeface="微软雅黑" panose="020B0503020204020204" pitchFamily="34" charset="-122"/>
            </a:endParaRPr>
          </a:p>
        </p:txBody>
      </p:sp>
      <p:sp>
        <p:nvSpPr>
          <p:cNvPr id="28" name="原创设计师QQ598969553      _6"/>
          <p:cNvSpPr/>
          <p:nvPr/>
        </p:nvSpPr>
        <p:spPr>
          <a:xfrm>
            <a:off x="3786182" y="3571882"/>
            <a:ext cx="1928826" cy="546735"/>
          </a:xfrm>
          <a:prstGeom prst="roundRect">
            <a:avLst/>
          </a:prstGeom>
          <a:solidFill>
            <a:schemeClr val="accent6">
              <a:lumMod val="40000"/>
              <a:lumOff val="60000"/>
            </a:schemeClr>
          </a:soli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sp>
        <p:nvSpPr>
          <p:cNvPr id="29" name="原创设计师QQ598969553      _14"/>
          <p:cNvSpPr txBox="1"/>
          <p:nvPr/>
        </p:nvSpPr>
        <p:spPr>
          <a:xfrm>
            <a:off x="4071934" y="3714758"/>
            <a:ext cx="1322070" cy="306705"/>
          </a:xfrm>
          <a:prstGeom prst="rect">
            <a:avLst/>
          </a:prstGeom>
          <a:noFill/>
        </p:spPr>
        <p:txBody>
          <a:bodyPr wrap="square" rtlCol="0">
            <a:spAutoFit/>
          </a:bodyPr>
          <a:lstStyle/>
          <a:p>
            <a:pPr algn="ctr"/>
            <a:r>
              <a:rPr lang="en-US" altLang="zh-CN" sz="1400" b="1" dirty="0" smtClean="0">
                <a:solidFill>
                  <a:srgbClr val="FF0000"/>
                </a:solidFill>
                <a:latin typeface="微软雅黑" panose="020B0503020204020204" pitchFamily="34" charset="-122"/>
                <a:ea typeface="微软雅黑" panose="020B0503020204020204" pitchFamily="34" charset="-122"/>
              </a:rPr>
              <a:t>5</a:t>
            </a:r>
            <a:r>
              <a:rPr lang="zh-CN" altLang="en-US" sz="1400" b="1" dirty="0" smtClean="0">
                <a:solidFill>
                  <a:srgbClr val="FF0000"/>
                </a:solidFill>
                <a:latin typeface="微软雅黑" panose="020B0503020204020204" pitchFamily="34" charset="-122"/>
                <a:ea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rPr>
              <a:t>申请结算</a:t>
            </a:r>
          </a:p>
        </p:txBody>
      </p:sp>
      <p:sp>
        <p:nvSpPr>
          <p:cNvPr id="32" name="原创设计师QQ598969553      _6"/>
          <p:cNvSpPr/>
          <p:nvPr/>
        </p:nvSpPr>
        <p:spPr>
          <a:xfrm>
            <a:off x="3786182" y="4429138"/>
            <a:ext cx="1928826" cy="546735"/>
          </a:xfrm>
          <a:prstGeom prst="roundRect">
            <a:avLst/>
          </a:prstGeom>
          <a:solidFill>
            <a:schemeClr val="accent6">
              <a:lumMod val="40000"/>
              <a:lumOff val="60000"/>
            </a:schemeClr>
          </a:soli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sp>
        <p:nvSpPr>
          <p:cNvPr id="33" name="原创设计师QQ598969553      _14"/>
          <p:cNvSpPr txBox="1"/>
          <p:nvPr/>
        </p:nvSpPr>
        <p:spPr>
          <a:xfrm>
            <a:off x="3930198" y="4573154"/>
            <a:ext cx="1607266" cy="307777"/>
          </a:xfrm>
          <a:prstGeom prst="rect">
            <a:avLst/>
          </a:prstGeom>
          <a:noFill/>
        </p:spPr>
        <p:txBody>
          <a:bodyPr wrap="square" rtlCol="0">
            <a:spAutoFit/>
          </a:bodyPr>
          <a:lstStyle/>
          <a:p>
            <a:pPr algn="ctr"/>
            <a:r>
              <a:rPr lang="en-US" altLang="zh-CN" sz="1400" b="1" dirty="0" smtClean="0">
                <a:solidFill>
                  <a:srgbClr val="FF0000"/>
                </a:solidFill>
                <a:latin typeface="微软雅黑" panose="020B0503020204020204" pitchFamily="34" charset="-122"/>
                <a:ea typeface="微软雅黑" panose="020B0503020204020204" pitchFamily="34" charset="-122"/>
              </a:rPr>
              <a:t>6</a:t>
            </a:r>
            <a:r>
              <a:rPr lang="zh-CN" altLang="en-US" sz="1400" b="1" dirty="0" smtClean="0">
                <a:solidFill>
                  <a:srgbClr val="FF0000"/>
                </a:solidFill>
                <a:latin typeface="微软雅黑" panose="020B0503020204020204" pitchFamily="34" charset="-122"/>
                <a:ea typeface="微软雅黑" panose="020B0503020204020204" pitchFamily="34" charset="-122"/>
              </a:rPr>
              <a:t>、结算查询</a:t>
            </a:r>
            <a:endParaRPr lang="zh-CN" altLang="en-US" sz="1400" b="1" dirty="0">
              <a:solidFill>
                <a:srgbClr val="FF0000"/>
              </a:solidFill>
              <a:latin typeface="微软雅黑" panose="020B0503020204020204" pitchFamily="34" charset="-122"/>
              <a:ea typeface="微软雅黑" panose="020B0503020204020204" pitchFamily="34" charset="-122"/>
            </a:endParaRPr>
          </a:p>
        </p:txBody>
      </p:sp>
      <p:sp>
        <p:nvSpPr>
          <p:cNvPr id="31" name="原创设计师QQ598969553      _6"/>
          <p:cNvSpPr/>
          <p:nvPr/>
        </p:nvSpPr>
        <p:spPr>
          <a:xfrm>
            <a:off x="5072066" y="1071552"/>
            <a:ext cx="1978025" cy="567055"/>
          </a:xfrm>
          <a:prstGeom prst="roundRect">
            <a:avLst/>
          </a:prstGeom>
          <a:solidFill>
            <a:schemeClr val="accent6">
              <a:lumMod val="40000"/>
              <a:lumOff val="60000"/>
            </a:schemeClr>
          </a:soli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sp>
        <p:nvSpPr>
          <p:cNvPr id="34" name="原创设计师QQ598969553      _14"/>
          <p:cNvSpPr txBox="1"/>
          <p:nvPr/>
        </p:nvSpPr>
        <p:spPr>
          <a:xfrm>
            <a:off x="5224466" y="1201727"/>
            <a:ext cx="1645285" cy="307777"/>
          </a:xfrm>
          <a:prstGeom prst="rect">
            <a:avLst/>
          </a:prstGeom>
          <a:noFill/>
        </p:spPr>
        <p:txBody>
          <a:bodyPr wrap="square" rtlCol="0">
            <a:spAutoFit/>
          </a:bodyPr>
          <a:lstStyle/>
          <a:p>
            <a:pPr algn="ctr"/>
            <a:r>
              <a:rPr lang="en-US" altLang="zh-CN" sz="1400" b="1" dirty="0" smtClean="0">
                <a:solidFill>
                  <a:srgbClr val="FF0000"/>
                </a:solidFill>
                <a:latin typeface="微软雅黑" panose="020B0503020204020204" pitchFamily="34" charset="-122"/>
                <a:ea typeface="微软雅黑" panose="020B0503020204020204" pitchFamily="34" charset="-122"/>
              </a:rPr>
              <a:t>2</a:t>
            </a:r>
            <a:r>
              <a:rPr lang="zh-CN" altLang="en-US" sz="1400" b="1" smtClean="0">
                <a:solidFill>
                  <a:srgbClr val="FF0000"/>
                </a:solidFill>
                <a:latin typeface="微软雅黑" panose="020B0503020204020204" pitchFamily="34" charset="-122"/>
                <a:ea typeface="微软雅黑" panose="020B0503020204020204" pitchFamily="34" charset="-122"/>
              </a:rPr>
              <a:t>、企业供货查询</a:t>
            </a:r>
            <a:endParaRPr lang="zh-CN" altLang="en-US" sz="14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to="" calcmode="lin" valueType="num">
                                      <p:cBhvr>
                                        <p:cTn id="10" dur="1" fill="hold"/>
                                        <p:tgtEl>
                                          <p:spTgt spid="8"/>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to="" calcmode="lin" valueType="num">
                                      <p:cBhvr>
                                        <p:cTn id="13" dur="1" fill="hold"/>
                                        <p:tgtEl>
                                          <p:spTgt spid="9"/>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to="" calcmode="lin" valueType="num">
                                      <p:cBhvr>
                                        <p:cTn id="16" dur="1" fill="hold"/>
                                        <p:tgtEl>
                                          <p:spTgt spid="15"/>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to="" calcmode="lin" valueType="num">
                                      <p:cBhvr>
                                        <p:cTn id="19" dur="1" fill="hold"/>
                                        <p:tgtEl>
                                          <p:spTgt spid="12"/>
                                        </p:tgtEl>
                                        <p:attrNameLst>
                                          <p:attrName/>
                                        </p:attrNameLst>
                                      </p:cBhvr>
                                    </p:anim>
                                  </p:childTnLst>
                                </p:cTn>
                              </p:par>
                              <p:par>
                                <p:cTn id="20" presetID="24"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to="" calcmode="lin" valueType="num">
                                      <p:cBhvr>
                                        <p:cTn id="22" dur="1" fill="hold"/>
                                        <p:tgtEl>
                                          <p:spTgt spid="16"/>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 to="" calcmode="lin" valueType="num">
                                      <p:cBhvr>
                                        <p:cTn id="27" dur="1" fill="hold"/>
                                        <p:tgtEl>
                                          <p:spTgt spid="22"/>
                                        </p:tgtEl>
                                        <p:attrNameLst>
                                          <p:attrName/>
                                        </p:attrNameLst>
                                      </p:cBhvr>
                                    </p:anim>
                                  </p:childTnLst>
                                </p:cTn>
                              </p:par>
                              <p:par>
                                <p:cTn id="28" presetID="24"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 to="" calcmode="lin" valueType="num">
                                      <p:cBhvr>
                                        <p:cTn id="30" dur="1" fill="hold"/>
                                        <p:tgtEl>
                                          <p:spTgt spid="23"/>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 to="" calcmode="lin" valueType="num">
                                      <p:cBhvr>
                                        <p:cTn id="35" dur="1" fill="hold"/>
                                        <p:tgtEl>
                                          <p:spTgt spid="31"/>
                                        </p:tgtEl>
                                        <p:attrNameLst>
                                          <p:attrName/>
                                        </p:attrNameLst>
                                      </p:cBhvr>
                                    </p:anim>
                                  </p:childTnLst>
                                </p:cTn>
                              </p:par>
                              <p:par>
                                <p:cTn id="36" presetID="24" presetClass="entr" presetSubtype="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 to="" calcmode="lin" valueType="num">
                                      <p:cBhvr>
                                        <p:cTn id="38" dur="1" fill="hold"/>
                                        <p:tgtEl>
                                          <p:spTgt spid="34"/>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 to="" calcmode="lin" valueType="num">
                                      <p:cBhvr>
                                        <p:cTn id="43" dur="1" fill="hold"/>
                                        <p:tgtEl>
                                          <p:spTgt spid="24"/>
                                        </p:tgtEl>
                                        <p:attrNameLst>
                                          <p:attrName/>
                                        </p:attrNameLst>
                                      </p:cBhvr>
                                    </p:anim>
                                  </p:childTnLst>
                                </p:cTn>
                              </p:par>
                              <p:par>
                                <p:cTn id="44" presetID="24" presetClass="entr" presetSubtype="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 to="" calcmode="lin" valueType="num">
                                      <p:cBhvr>
                                        <p:cTn id="46" dur="1" fill="hold"/>
                                        <p:tgtEl>
                                          <p:spTgt spid="25"/>
                                        </p:tgtEl>
                                        <p:attrNameLst>
                                          <p:attrName/>
                                        </p:attrNameLst>
                                      </p:cBhvr>
                                    </p:anim>
                                  </p:childTnLst>
                                </p:cTn>
                              </p:par>
                            </p:childTnLst>
                          </p:cTn>
                        </p:par>
                      </p:childTnLst>
                    </p:cTn>
                  </p:par>
                  <p:par>
                    <p:cTn id="47" fill="hold">
                      <p:stCondLst>
                        <p:cond delay="indefinite"/>
                      </p:stCondLst>
                      <p:childTnLst>
                        <p:par>
                          <p:cTn id="48" fill="hold">
                            <p:stCondLst>
                              <p:cond delay="0"/>
                            </p:stCondLst>
                            <p:childTnLst>
                              <p:par>
                                <p:cTn id="49" presetID="24"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 to="" calcmode="lin" valueType="num">
                                      <p:cBhvr>
                                        <p:cTn id="51" dur="1" fill="hold"/>
                                        <p:tgtEl>
                                          <p:spTgt spid="27"/>
                                        </p:tgtEl>
                                        <p:attrNameLst>
                                          <p:attrName/>
                                        </p:attrNameLst>
                                      </p:cBhvr>
                                    </p:anim>
                                  </p:childTnLst>
                                </p:cTn>
                              </p:par>
                              <p:par>
                                <p:cTn id="52" presetID="24" presetClass="entr" presetSubtype="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to="" calcmode="lin" valueType="num">
                                      <p:cBhvr>
                                        <p:cTn id="54" dur="1" fill="hold"/>
                                        <p:tgtEl>
                                          <p:spTgt spid="26"/>
                                        </p:tgtEl>
                                        <p:attrNameLst>
                                          <p:attrName/>
                                        </p:attrNameLst>
                                      </p:cBhvr>
                                    </p:anim>
                                  </p:childTnLst>
                                </p:cTn>
                              </p:par>
                            </p:childTnLst>
                          </p:cTn>
                        </p:par>
                      </p:childTnLst>
                    </p:cTn>
                  </p:par>
                  <p:par>
                    <p:cTn id="55" fill="hold">
                      <p:stCondLst>
                        <p:cond delay="indefinite"/>
                      </p:stCondLst>
                      <p:childTnLst>
                        <p:par>
                          <p:cTn id="56" fill="hold">
                            <p:stCondLst>
                              <p:cond delay="0"/>
                            </p:stCondLst>
                            <p:childTnLst>
                              <p:par>
                                <p:cTn id="57" presetID="24"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 to="" calcmode="lin" valueType="num">
                                      <p:cBhvr>
                                        <p:cTn id="59" dur="1" fill="hold"/>
                                        <p:tgtEl>
                                          <p:spTgt spid="29"/>
                                        </p:tgtEl>
                                        <p:attrNameLst>
                                          <p:attrName/>
                                        </p:attrNameLst>
                                      </p:cBhvr>
                                    </p:anim>
                                  </p:childTnLst>
                                </p:cTn>
                              </p:par>
                              <p:par>
                                <p:cTn id="60" presetID="24"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 to="" calcmode="lin" valueType="num">
                                      <p:cBhvr>
                                        <p:cTn id="62" dur="1" fill="hold"/>
                                        <p:tgtEl>
                                          <p:spTgt spid="28"/>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 to="" calcmode="lin" valueType="num">
                                      <p:cBhvr>
                                        <p:cTn id="67" dur="1" fill="hold"/>
                                        <p:tgtEl>
                                          <p:spTgt spid="32"/>
                                        </p:tgtEl>
                                        <p:attrNameLst>
                                          <p:attrName/>
                                        </p:attrNameLst>
                                      </p:cBhvr>
                                    </p:anim>
                                  </p:childTnLst>
                                </p:cTn>
                              </p:par>
                              <p:par>
                                <p:cTn id="68" presetID="24" presetClass="entr" presetSubtype="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 to="" calcmode="lin" valueType="num">
                                      <p:cBhvr>
                                        <p:cTn id="70" dur="1" fill="hold"/>
                                        <p:tgtEl>
                                          <p:spTgt spid="3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22" grpId="0" animBg="1"/>
      <p:bldP spid="23" grpId="0"/>
      <p:bldP spid="24" grpId="0" animBg="1"/>
      <p:bldP spid="25" grpId="0"/>
      <p:bldP spid="26" grpId="0" animBg="1"/>
      <p:bldP spid="27" grpId="0"/>
      <p:bldP spid="28" grpId="0" animBg="1"/>
      <p:bldP spid="29" grpId="0"/>
      <p:bldP spid="32" grpId="0" animBg="1"/>
      <p:bldP spid="33" grpId="0"/>
      <p:bldP spid="31" grpId="0" animBg="1"/>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0034" y="285734"/>
            <a:ext cx="1800493"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县操作主要功能</a:t>
            </a:r>
            <a:endParaRPr lang="zh-CN" altLang="en-U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5656" y="1479806"/>
            <a:ext cx="6831954" cy="36122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矩形 3"/>
          <p:cNvSpPr/>
          <p:nvPr/>
        </p:nvSpPr>
        <p:spPr>
          <a:xfrm>
            <a:off x="395536" y="759122"/>
            <a:ext cx="4506362" cy="732508"/>
          </a:xfrm>
          <a:prstGeom prst="rect">
            <a:avLst/>
          </a:prstGeom>
        </p:spPr>
        <p:txBody>
          <a:bodyPr wrap="none">
            <a:spAutoFit/>
          </a:bodyPr>
          <a:lstStyle/>
          <a:p>
            <a:pPr marL="342900" indent="-342900" eaLnBrk="0" hangingPunct="0">
              <a:spcBef>
                <a:spcPct val="20000"/>
              </a:spcBef>
              <a:buClr>
                <a:schemeClr val="tx1"/>
              </a:buClr>
              <a:buFont typeface="Wingdings" panose="05000000000000000000" pitchFamily="2" charset="2"/>
              <a:buChar char="u"/>
              <a:defRPr/>
            </a:pPr>
            <a:r>
              <a:rPr lang="zh-CN" altLang="en-US" sz="2000" b="1" dirty="0"/>
              <a:t>申请</a:t>
            </a:r>
            <a:r>
              <a:rPr lang="zh-CN" altLang="en-US" sz="2000" b="1" dirty="0" smtClean="0"/>
              <a:t>录入（方式一）</a:t>
            </a:r>
            <a:endParaRPr lang="en-US" altLang="zh-CN" sz="2000" b="1" dirty="0" smtClean="0"/>
          </a:p>
          <a:p>
            <a:pPr eaLnBrk="0" hangingPunct="0">
              <a:spcBef>
                <a:spcPct val="20000"/>
              </a:spcBef>
              <a:buClr>
                <a:schemeClr val="tx1"/>
              </a:buClr>
              <a:defRPr/>
            </a:pPr>
            <a:r>
              <a:rPr lang="zh-CN" altLang="en-US" b="1" dirty="0" smtClean="0"/>
              <a:t>       录入</a:t>
            </a:r>
            <a:r>
              <a:rPr lang="zh-CN" altLang="en-US" b="1" dirty="0"/>
              <a:t>购机者的基本信息和购机补贴信息</a:t>
            </a:r>
          </a:p>
        </p:txBody>
      </p:sp>
    </p:spTree>
    <p:extLst>
      <p:ext uri="{BB962C8B-B14F-4D97-AF65-F5344CB8AC3E}">
        <p14:creationId xmlns:p14="http://schemas.microsoft.com/office/powerpoint/2010/main" xmlns="" val="19439210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843559"/>
            <a:ext cx="8496944" cy="4248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矩形 2"/>
          <p:cNvSpPr/>
          <p:nvPr/>
        </p:nvSpPr>
        <p:spPr>
          <a:xfrm>
            <a:off x="500034" y="285734"/>
            <a:ext cx="1800493"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县操作主要功能</a:t>
            </a:r>
            <a:endParaRPr lang="zh-CN" altLang="en-US" dirty="0"/>
          </a:p>
        </p:txBody>
      </p:sp>
    </p:spTree>
    <p:extLst>
      <p:ext uri="{BB962C8B-B14F-4D97-AF65-F5344CB8AC3E}">
        <p14:creationId xmlns:p14="http://schemas.microsoft.com/office/powerpoint/2010/main" xmlns="" val="29594286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8596" y="214297"/>
            <a:ext cx="6215106" cy="646331"/>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常见问题</a:t>
            </a: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申请录入关于选择一与选择二的区别</a:t>
            </a:r>
          </a:p>
          <a:p>
            <a:endParaRPr lang="zh-CN" altLang="en-US" b="1" dirty="0">
              <a:latin typeface="微软雅黑" panose="020B0503020204020204" pitchFamily="34" charset="-122"/>
              <a:ea typeface="微软雅黑" panose="020B0503020204020204" pitchFamily="34" charset="-122"/>
            </a:endParaRPr>
          </a:p>
        </p:txBody>
      </p:sp>
      <p:pic>
        <p:nvPicPr>
          <p:cNvPr id="3" name="Picture 5"/>
          <p:cNvPicPr>
            <a:picLocks noChangeAspect="1" noChangeArrowheads="1"/>
          </p:cNvPicPr>
          <p:nvPr/>
        </p:nvPicPr>
        <p:blipFill>
          <a:blip r:embed="rId3" cstate="print"/>
          <a:srcRect/>
          <a:stretch>
            <a:fillRect/>
          </a:stretch>
        </p:blipFill>
        <p:spPr bwMode="auto">
          <a:xfrm>
            <a:off x="7429520" y="0"/>
            <a:ext cx="1685925" cy="657208"/>
          </a:xfrm>
          <a:prstGeom prst="rect">
            <a:avLst/>
          </a:prstGeom>
          <a:noFill/>
          <a:ln w="9525">
            <a:noFill/>
            <a:miter lim="800000"/>
            <a:headEnd/>
            <a:tailEnd/>
          </a:ln>
          <a:effectLst/>
        </p:spPr>
      </p:pic>
      <p:sp>
        <p:nvSpPr>
          <p:cNvPr id="43" name="原创设计师QQ598969553      _24">
            <a:hlinkClick r:id="rId4" action="ppaction://hlinksldjump"/>
          </p:cNvPr>
          <p:cNvSpPr>
            <a:spLocks noEditPoints="1"/>
          </p:cNvSpPr>
          <p:nvPr/>
        </p:nvSpPr>
        <p:spPr bwMode="auto">
          <a:xfrm>
            <a:off x="8897417" y="4885810"/>
            <a:ext cx="246583" cy="257690"/>
          </a:xfrm>
          <a:custGeom>
            <a:avLst/>
            <a:gdLst>
              <a:gd name="T0" fmla="*/ 81 w 94"/>
              <a:gd name="T1" fmla="*/ 57 h 98"/>
              <a:gd name="T2" fmla="*/ 81 w 94"/>
              <a:gd name="T3" fmla="*/ 95 h 98"/>
              <a:gd name="T4" fmla="*/ 81 w 94"/>
              <a:gd name="T5" fmla="*/ 98 h 98"/>
              <a:gd name="T6" fmla="*/ 78 w 94"/>
              <a:gd name="T7" fmla="*/ 98 h 98"/>
              <a:gd name="T8" fmla="*/ 67 w 94"/>
              <a:gd name="T9" fmla="*/ 98 h 98"/>
              <a:gd name="T10" fmla="*/ 67 w 94"/>
              <a:gd name="T11" fmla="*/ 68 h 98"/>
              <a:gd name="T12" fmla="*/ 62 w 94"/>
              <a:gd name="T13" fmla="*/ 64 h 98"/>
              <a:gd name="T14" fmla="*/ 49 w 94"/>
              <a:gd name="T15" fmla="*/ 64 h 98"/>
              <a:gd name="T16" fmla="*/ 45 w 94"/>
              <a:gd name="T17" fmla="*/ 68 h 98"/>
              <a:gd name="T18" fmla="*/ 45 w 94"/>
              <a:gd name="T19" fmla="*/ 98 h 98"/>
              <a:gd name="T20" fmla="*/ 15 w 94"/>
              <a:gd name="T21" fmla="*/ 98 h 98"/>
              <a:gd name="T22" fmla="*/ 12 w 94"/>
              <a:gd name="T23" fmla="*/ 98 h 98"/>
              <a:gd name="T24" fmla="*/ 12 w 94"/>
              <a:gd name="T25" fmla="*/ 95 h 98"/>
              <a:gd name="T26" fmla="*/ 12 w 94"/>
              <a:gd name="T27" fmla="*/ 57 h 98"/>
              <a:gd name="T28" fmla="*/ 3 w 94"/>
              <a:gd name="T29" fmla="*/ 57 h 98"/>
              <a:gd name="T30" fmla="*/ 0 w 94"/>
              <a:gd name="T31" fmla="*/ 50 h 98"/>
              <a:gd name="T32" fmla="*/ 44 w 94"/>
              <a:gd name="T33" fmla="*/ 3 h 98"/>
              <a:gd name="T34" fmla="*/ 47 w 94"/>
              <a:gd name="T35" fmla="*/ 0 h 98"/>
              <a:gd name="T36" fmla="*/ 50 w 94"/>
              <a:gd name="T37" fmla="*/ 3 h 98"/>
              <a:gd name="T38" fmla="*/ 94 w 94"/>
              <a:gd name="T39" fmla="*/ 50 h 98"/>
              <a:gd name="T40" fmla="*/ 90 w 94"/>
              <a:gd name="T41" fmla="*/ 57 h 98"/>
              <a:gd name="T42" fmla="*/ 81 w 94"/>
              <a:gd name="T43" fmla="*/ 57 h 98"/>
              <a:gd name="T44" fmla="*/ 74 w 94"/>
              <a:gd name="T45" fmla="*/ 8 h 98"/>
              <a:gd name="T46" fmla="*/ 77 w 94"/>
              <a:gd name="T47" fmla="*/ 8 h 98"/>
              <a:gd name="T48" fmla="*/ 77 w 94"/>
              <a:gd name="T49" fmla="*/ 2 h 98"/>
              <a:gd name="T50" fmla="*/ 61 w 94"/>
              <a:gd name="T51" fmla="*/ 2 h 98"/>
              <a:gd name="T52" fmla="*/ 61 w 94"/>
              <a:gd name="T53" fmla="*/ 8 h 98"/>
              <a:gd name="T54" fmla="*/ 64 w 94"/>
              <a:gd name="T55" fmla="*/ 8 h 98"/>
              <a:gd name="T56" fmla="*/ 64 w 94"/>
              <a:gd name="T57" fmla="*/ 13 h 98"/>
              <a:gd name="T58" fmla="*/ 74 w 94"/>
              <a:gd name="T59" fmla="*/ 25 h 98"/>
              <a:gd name="T60" fmla="*/ 74 w 94"/>
              <a:gd name="T6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ea typeface="微软雅黑" panose="020B0503020204020204" pitchFamily="34" charset="-122"/>
            </a:endParaRPr>
          </a:p>
        </p:txBody>
      </p:sp>
      <p:sp>
        <p:nvSpPr>
          <p:cNvPr id="12" name="矩形 11"/>
          <p:cNvSpPr/>
          <p:nvPr/>
        </p:nvSpPr>
        <p:spPr>
          <a:xfrm>
            <a:off x="427456" y="843558"/>
            <a:ext cx="5857916" cy="328936"/>
          </a:xfrm>
          <a:prstGeom prst="rect">
            <a:avLst/>
          </a:prstGeom>
        </p:spPr>
        <p:txBody>
          <a:bodyPr wrap="square">
            <a:spAutoFit/>
          </a:bodyPr>
          <a:lstStyle/>
          <a:p>
            <a:pPr>
              <a:lnSpc>
                <a:spcPct val="120000"/>
              </a:lnSpc>
            </a:pPr>
            <a:r>
              <a:rPr lang="zh-CN" altLang="en-US" sz="1400" dirty="0" smtClean="0">
                <a:solidFill>
                  <a:schemeClr val="tx1">
                    <a:lumMod val="75000"/>
                    <a:lumOff val="25000"/>
                  </a:schemeClr>
                </a:solidFill>
                <a:latin typeface="微软雅黑" pitchFamily="34" charset="-122"/>
                <a:ea typeface="微软雅黑" pitchFamily="34" charset="-122"/>
              </a:rPr>
              <a:t>申请录入，在录入购机信息时，提供两种方式选择查找产品</a:t>
            </a:r>
            <a:endParaRPr lang="en-US" altLang="zh-CN" sz="1400" dirty="0" smtClean="0">
              <a:solidFill>
                <a:schemeClr val="tx1">
                  <a:lumMod val="75000"/>
                  <a:lumOff val="25000"/>
                </a:schemeClr>
              </a:solidFill>
              <a:latin typeface="微软雅黑" pitchFamily="34" charset="-122"/>
              <a:ea typeface="微软雅黑" pitchFamily="34" charset="-122"/>
            </a:endParaRPr>
          </a:p>
        </p:txBody>
      </p:sp>
      <p:sp>
        <p:nvSpPr>
          <p:cNvPr id="20" name="矩形 19"/>
          <p:cNvSpPr/>
          <p:nvPr/>
        </p:nvSpPr>
        <p:spPr>
          <a:xfrm>
            <a:off x="539552" y="2427734"/>
            <a:ext cx="5857916" cy="2677656"/>
          </a:xfrm>
          <a:prstGeom prst="rect">
            <a:avLst/>
          </a:prstGeom>
        </p:spPr>
        <p:txBody>
          <a:bodyPr wrap="square">
            <a:spAutoFit/>
          </a:bodyPr>
          <a:lstStyle/>
          <a:p>
            <a:pPr>
              <a:lnSpc>
                <a:spcPct val="120000"/>
              </a:lnSpc>
            </a:pPr>
            <a:r>
              <a:rPr lang="zh-CN" altLang="en-US" sz="1400" b="1" dirty="0" smtClean="0">
                <a:solidFill>
                  <a:schemeClr val="tx1">
                    <a:lumMod val="75000"/>
                    <a:lumOff val="25000"/>
                  </a:schemeClr>
                </a:solidFill>
                <a:latin typeface="微软雅黑" pitchFamily="34" charset="-122"/>
                <a:ea typeface="微软雅黑" pitchFamily="34" charset="-122"/>
              </a:rPr>
              <a:t>选择二：</a:t>
            </a:r>
            <a:r>
              <a:rPr lang="zh-CN" altLang="en-US" sz="1400" dirty="0" smtClean="0">
                <a:solidFill>
                  <a:schemeClr val="tx1">
                    <a:lumMod val="75000"/>
                    <a:lumOff val="25000"/>
                  </a:schemeClr>
                </a:solidFill>
                <a:latin typeface="微软雅黑" pitchFamily="34" charset="-122"/>
                <a:ea typeface="微软雅黑" pitchFamily="34" charset="-122"/>
              </a:rPr>
              <a:t>申请者在同经销商处购买的同企业型号的产品的，要体现在一份申请上，就需要使用选择二，选填相关内容后对查找出来的结果中进行选择。</a:t>
            </a:r>
            <a:endParaRPr lang="en-US" altLang="zh-CN" sz="1400" dirty="0" smtClean="0">
              <a:solidFill>
                <a:schemeClr val="tx1">
                  <a:lumMod val="75000"/>
                  <a:lumOff val="25000"/>
                </a:schemeClr>
              </a:solidFill>
              <a:latin typeface="微软雅黑" pitchFamily="34" charset="-122"/>
              <a:ea typeface="微软雅黑" pitchFamily="34" charset="-122"/>
            </a:endParaRPr>
          </a:p>
          <a:p>
            <a:pPr>
              <a:lnSpc>
                <a:spcPct val="120000"/>
              </a:lnSpc>
            </a:pPr>
            <a:endParaRPr lang="en-US" altLang="zh-CN" sz="1400" dirty="0" smtClean="0">
              <a:solidFill>
                <a:schemeClr val="tx1">
                  <a:lumMod val="75000"/>
                  <a:lumOff val="25000"/>
                </a:schemeClr>
              </a:solidFill>
              <a:latin typeface="微软雅黑" pitchFamily="34" charset="-122"/>
              <a:ea typeface="微软雅黑" pitchFamily="34" charset="-122"/>
            </a:endParaRPr>
          </a:p>
          <a:p>
            <a:pPr>
              <a:lnSpc>
                <a:spcPct val="120000"/>
              </a:lnSpc>
            </a:pPr>
            <a:endParaRPr lang="en-US" altLang="zh-CN" sz="1400" dirty="0" smtClean="0">
              <a:solidFill>
                <a:schemeClr val="tx1">
                  <a:lumMod val="75000"/>
                  <a:lumOff val="25000"/>
                </a:schemeClr>
              </a:solidFill>
              <a:latin typeface="微软雅黑" pitchFamily="34" charset="-122"/>
              <a:ea typeface="微软雅黑" pitchFamily="34" charset="-122"/>
            </a:endParaRPr>
          </a:p>
          <a:p>
            <a:pPr>
              <a:lnSpc>
                <a:spcPct val="120000"/>
              </a:lnSpc>
            </a:pPr>
            <a:endParaRPr lang="en-US" altLang="zh-CN" sz="1400" dirty="0" smtClean="0">
              <a:solidFill>
                <a:schemeClr val="tx1">
                  <a:lumMod val="75000"/>
                  <a:lumOff val="25000"/>
                </a:schemeClr>
              </a:solidFill>
              <a:latin typeface="微软雅黑" pitchFamily="34" charset="-122"/>
              <a:ea typeface="微软雅黑" pitchFamily="34" charset="-122"/>
            </a:endParaRPr>
          </a:p>
          <a:p>
            <a:pPr>
              <a:lnSpc>
                <a:spcPct val="120000"/>
              </a:lnSpc>
            </a:pPr>
            <a:endParaRPr lang="en-US" altLang="zh-CN" sz="1400" dirty="0" smtClean="0">
              <a:solidFill>
                <a:schemeClr val="tx1">
                  <a:lumMod val="75000"/>
                  <a:lumOff val="25000"/>
                </a:schemeClr>
              </a:solidFill>
              <a:latin typeface="微软雅黑" pitchFamily="34" charset="-122"/>
              <a:ea typeface="微软雅黑" pitchFamily="34" charset="-122"/>
            </a:endParaRPr>
          </a:p>
          <a:p>
            <a:pPr>
              <a:lnSpc>
                <a:spcPct val="120000"/>
              </a:lnSpc>
            </a:pPr>
            <a:endParaRPr lang="en-US" altLang="zh-CN" sz="1400" dirty="0" smtClean="0">
              <a:solidFill>
                <a:schemeClr val="tx1">
                  <a:lumMod val="75000"/>
                  <a:lumOff val="25000"/>
                </a:schemeClr>
              </a:solidFill>
              <a:latin typeface="微软雅黑" pitchFamily="34" charset="-122"/>
              <a:ea typeface="微软雅黑" pitchFamily="34" charset="-122"/>
            </a:endParaRPr>
          </a:p>
          <a:p>
            <a:pPr>
              <a:lnSpc>
                <a:spcPct val="120000"/>
              </a:lnSpc>
            </a:pPr>
            <a:r>
              <a:rPr lang="en-US" altLang="zh-CN" sz="1400" b="1" dirty="0" smtClean="0">
                <a:solidFill>
                  <a:schemeClr val="tx1">
                    <a:lumMod val="75000"/>
                    <a:lumOff val="25000"/>
                  </a:schemeClr>
                </a:solidFill>
                <a:latin typeface="微软雅黑" pitchFamily="34" charset="-122"/>
                <a:ea typeface="微软雅黑" pitchFamily="34" charset="-122"/>
              </a:rPr>
              <a:t>PS</a:t>
            </a:r>
            <a:r>
              <a:rPr lang="zh-CN" altLang="en-US" sz="1400" b="1" dirty="0" smtClean="0">
                <a:solidFill>
                  <a:schemeClr val="tx1">
                    <a:lumMod val="75000"/>
                    <a:lumOff val="25000"/>
                  </a:schemeClr>
                </a:solidFill>
                <a:latin typeface="微软雅黑" pitchFamily="34" charset="-122"/>
                <a:ea typeface="微软雅黑" pitchFamily="34" charset="-122"/>
              </a:rPr>
              <a:t>：</a:t>
            </a:r>
            <a:r>
              <a:rPr lang="zh-CN" altLang="en-US" sz="1400" dirty="0" smtClean="0">
                <a:solidFill>
                  <a:schemeClr val="tx1">
                    <a:lumMod val="75000"/>
                    <a:lumOff val="25000"/>
                  </a:schemeClr>
                </a:solidFill>
                <a:latin typeface="微软雅黑" pitchFamily="34" charset="-122"/>
                <a:ea typeface="微软雅黑" pitchFamily="34" charset="-122"/>
              </a:rPr>
              <a:t>如果申请者购买的多台并非在同一经销商处、或是不同型号等，需要分多份申请录入。</a:t>
            </a:r>
            <a:endParaRPr lang="en-US" altLang="zh-CN" sz="1400" dirty="0" smtClean="0">
              <a:solidFill>
                <a:schemeClr val="tx1">
                  <a:lumMod val="75000"/>
                  <a:lumOff val="25000"/>
                </a:schemeClr>
              </a:solidFill>
              <a:latin typeface="微软雅黑" pitchFamily="34" charset="-122"/>
              <a:ea typeface="微软雅黑" pitchFamily="34" charset="-122"/>
            </a:endParaRPr>
          </a:p>
        </p:txBody>
      </p:sp>
      <p:pic>
        <p:nvPicPr>
          <p:cNvPr id="1029" name="Picture 5"/>
          <p:cNvPicPr>
            <a:picLocks noChangeAspect="1" noChangeArrowheads="1"/>
          </p:cNvPicPr>
          <p:nvPr/>
        </p:nvPicPr>
        <p:blipFill>
          <a:blip r:embed="rId5" cstate="print"/>
          <a:srcRect/>
          <a:stretch>
            <a:fillRect/>
          </a:stretch>
        </p:blipFill>
        <p:spPr bwMode="auto">
          <a:xfrm>
            <a:off x="611560" y="3363838"/>
            <a:ext cx="5688632" cy="1046870"/>
          </a:xfrm>
          <a:prstGeom prst="rect">
            <a:avLst/>
          </a:prstGeom>
          <a:noFill/>
          <a:ln w="9525">
            <a:noFill/>
            <a:miter lim="800000"/>
            <a:headEnd/>
            <a:tailEnd/>
          </a:ln>
        </p:spPr>
      </p:pic>
      <p:pic>
        <p:nvPicPr>
          <p:cNvPr id="1031" name="Picture 7"/>
          <p:cNvPicPr>
            <a:picLocks noChangeAspect="1" noChangeArrowheads="1"/>
          </p:cNvPicPr>
          <p:nvPr/>
        </p:nvPicPr>
        <p:blipFill>
          <a:blip r:embed="rId6" cstate="print"/>
          <a:srcRect/>
          <a:stretch>
            <a:fillRect/>
          </a:stretch>
        </p:blipFill>
        <p:spPr bwMode="auto">
          <a:xfrm>
            <a:off x="611560" y="1779662"/>
            <a:ext cx="5724128" cy="597140"/>
          </a:xfrm>
          <a:prstGeom prst="rect">
            <a:avLst/>
          </a:prstGeom>
          <a:noFill/>
          <a:ln w="9525">
            <a:noFill/>
            <a:miter lim="800000"/>
            <a:headEnd/>
            <a:tailEnd/>
          </a:ln>
        </p:spPr>
      </p:pic>
      <p:sp>
        <p:nvSpPr>
          <p:cNvPr id="21" name="矩形 20"/>
          <p:cNvSpPr/>
          <p:nvPr/>
        </p:nvSpPr>
        <p:spPr>
          <a:xfrm>
            <a:off x="467544" y="1131590"/>
            <a:ext cx="6336704" cy="683264"/>
          </a:xfrm>
          <a:prstGeom prst="rect">
            <a:avLst/>
          </a:prstGeom>
        </p:spPr>
        <p:txBody>
          <a:bodyPr wrap="square">
            <a:spAutoFit/>
          </a:bodyPr>
          <a:lstStyle/>
          <a:p>
            <a:pPr>
              <a:lnSpc>
                <a:spcPct val="120000"/>
              </a:lnSpc>
            </a:pPr>
            <a:r>
              <a:rPr lang="zh-CN" altLang="en-US" sz="1400" b="1" dirty="0" smtClean="0">
                <a:solidFill>
                  <a:schemeClr val="tx1">
                    <a:lumMod val="75000"/>
                    <a:lumOff val="25000"/>
                  </a:schemeClr>
                </a:solidFill>
                <a:latin typeface="微软雅黑" pitchFamily="34" charset="-122"/>
                <a:ea typeface="微软雅黑" pitchFamily="34" charset="-122"/>
              </a:rPr>
              <a:t>选择一</a:t>
            </a:r>
            <a:r>
              <a:rPr lang="en-US" altLang="zh-CN" sz="1400" b="1" dirty="0" smtClean="0">
                <a:solidFill>
                  <a:schemeClr val="tx1">
                    <a:lumMod val="75000"/>
                    <a:lumOff val="25000"/>
                  </a:schemeClr>
                </a:solidFill>
                <a:latin typeface="微软雅黑" pitchFamily="34" charset="-122"/>
                <a:ea typeface="微软雅黑" pitchFamily="34" charset="-122"/>
              </a:rPr>
              <a:t>:</a:t>
            </a:r>
            <a:r>
              <a:rPr lang="zh-CN" altLang="en-US" sz="1400" dirty="0" smtClean="0">
                <a:solidFill>
                  <a:schemeClr val="tx1">
                    <a:lumMod val="75000"/>
                    <a:lumOff val="25000"/>
                  </a:schemeClr>
                </a:solidFill>
                <a:latin typeface="微软雅黑" pitchFamily="34" charset="-122"/>
                <a:ea typeface="微软雅黑" pitchFamily="34" charset="-122"/>
              </a:rPr>
              <a:t>申请者购买单台机具办理补贴申请的，使用该方式最为简便，直接输入出厂编号与生产企业名称，可直接找到相关编号进行勾选加载相关信息</a:t>
            </a:r>
            <a:r>
              <a:rPr lang="zh-CN" altLang="en-US" dirty="0" smtClean="0">
                <a:solidFill>
                  <a:schemeClr val="tx1">
                    <a:lumMod val="75000"/>
                    <a:lumOff val="25000"/>
                  </a:schemeClr>
                </a:solidFill>
                <a:latin typeface="微软雅黑" pitchFamily="34" charset="-122"/>
                <a:ea typeface="微软雅黑" pitchFamily="34" charset="-122"/>
              </a:rPr>
              <a:t>。</a:t>
            </a:r>
            <a:endParaRPr lang="en-US" altLang="zh-CN" dirty="0" smtClean="0">
              <a:solidFill>
                <a:schemeClr val="tx1">
                  <a:lumMod val="75000"/>
                  <a:lumOff val="25000"/>
                </a:schemeClr>
              </a:solidFill>
              <a:latin typeface="微软雅黑" pitchFamily="34" charset="-122"/>
              <a:ea typeface="微软雅黑" pitchFamily="34" charset="-122"/>
            </a:endParaRPr>
          </a:p>
        </p:txBody>
      </p:sp>
      <p:sp>
        <p:nvSpPr>
          <p:cNvPr id="22" name="原创设计师QQ598969553      _1"/>
          <p:cNvSpPr/>
          <p:nvPr/>
        </p:nvSpPr>
        <p:spPr>
          <a:xfrm>
            <a:off x="6858016" y="1785932"/>
            <a:ext cx="2267727" cy="2621477"/>
          </a:xfrm>
          <a:prstGeom prst="round2DiagRect">
            <a:avLst/>
          </a:prstGeom>
          <a:solidFill>
            <a:srgbClr val="F7F7F7"/>
          </a:solidFill>
          <a:ln>
            <a:noFill/>
          </a:ln>
          <a:effectLst>
            <a:outerShdw blurRad="1651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0460" tIns="30230" rIns="60460" bIns="30230" rtlCol="0" anchor="ctr"/>
          <a:lstStyle/>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r>
              <a:rPr lang="zh-CN" altLang="en-US" sz="1400" b="1" dirty="0" smtClean="0">
                <a:solidFill>
                  <a:prstClr val="black">
                    <a:lumMod val="85000"/>
                    <a:lumOff val="15000"/>
                  </a:prstClr>
                </a:solidFill>
                <a:latin typeface="微软雅黑" panose="020B0503020204020204" pitchFamily="34" charset="-122"/>
                <a:ea typeface="微软雅黑" panose="020B0503020204020204" pitchFamily="34" charset="-122"/>
              </a:rPr>
              <a:t>山西万鸿科技电话</a:t>
            </a:r>
            <a:r>
              <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rPr>
              <a:t>0351-7631342</a:t>
            </a: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zh-CN" altLang="en-US" sz="1350" dirty="0">
              <a:ea typeface="微软雅黑" panose="020B0503020204020204" pitchFamily="34" charset="-122"/>
            </a:endParaRPr>
          </a:p>
        </p:txBody>
      </p:sp>
      <p:grpSp>
        <p:nvGrpSpPr>
          <p:cNvPr id="2" name="原创设计师QQ598969553      _2"/>
          <p:cNvGrpSpPr/>
          <p:nvPr/>
        </p:nvGrpSpPr>
        <p:grpSpPr>
          <a:xfrm>
            <a:off x="7295254" y="852268"/>
            <a:ext cx="1202338" cy="1020483"/>
            <a:chOff x="7109111" y="2548965"/>
            <a:chExt cx="2397222" cy="2093640"/>
          </a:xfrm>
        </p:grpSpPr>
        <p:grpSp>
          <p:nvGrpSpPr>
            <p:cNvPr id="4" name="组合 13"/>
            <p:cNvGrpSpPr/>
            <p:nvPr/>
          </p:nvGrpSpPr>
          <p:grpSpPr>
            <a:xfrm>
              <a:off x="7109111" y="2548965"/>
              <a:ext cx="2397222" cy="2093640"/>
              <a:chOff x="1511944" y="2420246"/>
              <a:chExt cx="2627152" cy="2294453"/>
            </a:xfrm>
            <a:effectLst>
              <a:outerShdw blurRad="203200" dist="38100" dir="3780000" sx="103000" sy="103000" algn="t" rotWithShape="0">
                <a:prstClr val="black">
                  <a:alpha val="25000"/>
                </a:prstClr>
              </a:outerShdw>
            </a:effectLst>
          </p:grpSpPr>
          <p:sp>
            <p:nvSpPr>
              <p:cNvPr id="27"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headEnd/>
                <a:tailEnd/>
              </a:ln>
              <a:effectLst/>
            </p:spPr>
            <p:txBody>
              <a:bodyPr vert="horz" wrap="square" lIns="68564" tIns="34282" rIns="68564" bIns="34282" numCol="1" anchor="t" anchorCtr="0" compatLnSpc="1">
                <a:prstTxWarp prst="textNoShape">
                  <a:avLst/>
                </a:prstTxWarp>
              </a:bodyPr>
              <a:lstStyle/>
              <a:p>
                <a:endParaRPr lang="zh-CN" altLang="en-US" sz="1200">
                  <a:ea typeface="微软雅黑" panose="020B0503020204020204" pitchFamily="34" charset="-122"/>
                </a:endParaRPr>
              </a:p>
            </p:txBody>
          </p:sp>
          <p:sp>
            <p:nvSpPr>
              <p:cNvPr id="28"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p:spPr>
            <p:txBody>
              <a:bodyPr vert="horz" wrap="square" lIns="68564" tIns="34282" rIns="68564" bIns="34282" numCol="1" anchor="t" anchorCtr="0" compatLnSpc="1">
                <a:prstTxWarp prst="textNoShape">
                  <a:avLst/>
                </a:prstTxWarp>
              </a:bodyPr>
              <a:lstStyle/>
              <a:p>
                <a:endParaRPr lang="zh-CN" altLang="en-US" sz="1200">
                  <a:ea typeface="微软雅黑" panose="020B0503020204020204" pitchFamily="34" charset="-122"/>
                </a:endParaRPr>
              </a:p>
            </p:txBody>
          </p:sp>
        </p:grpSp>
        <p:sp>
          <p:nvSpPr>
            <p:cNvPr id="25" name="Freeform 7"/>
            <p:cNvSpPr>
              <a:spLocks/>
            </p:cNvSpPr>
            <p:nvPr/>
          </p:nvSpPr>
          <p:spPr bwMode="auto">
            <a:xfrm>
              <a:off x="7420792" y="2825471"/>
              <a:ext cx="1773861" cy="1540628"/>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gradFill>
              <a:gsLst>
                <a:gs pos="100000">
                  <a:schemeClr val="accent1"/>
                </a:gs>
                <a:gs pos="0">
                  <a:schemeClr val="accent1">
                    <a:lumMod val="75000"/>
                  </a:schemeClr>
                </a:gs>
              </a:gsLst>
              <a:lin ang="5400000" scaled="1"/>
            </a:gradFill>
            <a:ln w="28575" cap="flat">
              <a:gradFill>
                <a:gsLst>
                  <a:gs pos="0">
                    <a:schemeClr val="accent1"/>
                  </a:gs>
                  <a:gs pos="100000">
                    <a:schemeClr val="accent1">
                      <a:lumMod val="75000"/>
                    </a:schemeClr>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prstTxWarp prst="textNoShape">
                <a:avLst/>
              </a:prstTxWarp>
            </a:bodyPr>
            <a:lstStyle/>
            <a:p>
              <a:endParaRPr lang="zh-CN" altLang="en-US" sz="1200" dirty="0">
                <a:solidFill>
                  <a:prstClr val="black"/>
                </a:solidFill>
                <a:ea typeface="微软雅黑" panose="020B0503020204020204" pitchFamily="34" charset="-122"/>
              </a:endParaRPr>
            </a:p>
          </p:txBody>
        </p:sp>
        <p:sp>
          <p:nvSpPr>
            <p:cNvPr id="26" name="TextBox 25"/>
            <p:cNvSpPr txBox="1"/>
            <p:nvPr/>
          </p:nvSpPr>
          <p:spPr>
            <a:xfrm>
              <a:off x="7802581" y="3142961"/>
              <a:ext cx="1010287" cy="947160"/>
            </a:xfrm>
            <a:prstGeom prst="rect">
              <a:avLst/>
            </a:prstGeom>
            <a:noFill/>
          </p:spPr>
          <p:txBody>
            <a:bodyPr wrap="square" rtlCol="0">
              <a:spAutoFit/>
            </a:bodyPr>
            <a:lstStyle/>
            <a:p>
              <a:r>
                <a:rPr lang="zh-CN" altLang="en-US" sz="1200" b="1" dirty="0" smtClean="0">
                  <a:solidFill>
                    <a:schemeClr val="bg1"/>
                  </a:solidFill>
                  <a:latin typeface="微软雅黑" panose="020B0503020204020204" pitchFamily="34" charset="-122"/>
                  <a:ea typeface="微软雅黑" panose="020B0503020204020204" pitchFamily="34" charset="-122"/>
                </a:rPr>
                <a:t>技术支持</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8596" y="214297"/>
            <a:ext cx="6215106" cy="646331"/>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常见问题</a:t>
            </a: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申请录入查找不到指定出厂编号</a:t>
            </a:r>
          </a:p>
          <a:p>
            <a:endParaRPr lang="zh-CN" altLang="en-US" b="1" dirty="0">
              <a:latin typeface="微软雅黑" panose="020B0503020204020204" pitchFamily="34" charset="-122"/>
              <a:ea typeface="微软雅黑" panose="020B0503020204020204" pitchFamily="34" charset="-122"/>
            </a:endParaRPr>
          </a:p>
        </p:txBody>
      </p:sp>
      <p:pic>
        <p:nvPicPr>
          <p:cNvPr id="3" name="Picture 5"/>
          <p:cNvPicPr>
            <a:picLocks noChangeAspect="1" noChangeArrowheads="1"/>
          </p:cNvPicPr>
          <p:nvPr/>
        </p:nvPicPr>
        <p:blipFill>
          <a:blip r:embed="rId3" cstate="print"/>
          <a:srcRect/>
          <a:stretch>
            <a:fillRect/>
          </a:stretch>
        </p:blipFill>
        <p:spPr bwMode="auto">
          <a:xfrm>
            <a:off x="7429520" y="0"/>
            <a:ext cx="1685925" cy="657208"/>
          </a:xfrm>
          <a:prstGeom prst="rect">
            <a:avLst/>
          </a:prstGeom>
          <a:noFill/>
          <a:ln w="9525">
            <a:noFill/>
            <a:miter lim="800000"/>
            <a:headEnd/>
            <a:tailEnd/>
          </a:ln>
          <a:effectLst/>
        </p:spPr>
      </p:pic>
      <p:sp>
        <p:nvSpPr>
          <p:cNvPr id="43" name="原创设计师QQ598969553      _24">
            <a:hlinkClick r:id="rId4" action="ppaction://hlinksldjump"/>
          </p:cNvPr>
          <p:cNvSpPr>
            <a:spLocks noEditPoints="1"/>
          </p:cNvSpPr>
          <p:nvPr/>
        </p:nvSpPr>
        <p:spPr bwMode="auto">
          <a:xfrm>
            <a:off x="8897417" y="4885810"/>
            <a:ext cx="246583" cy="257690"/>
          </a:xfrm>
          <a:custGeom>
            <a:avLst/>
            <a:gdLst>
              <a:gd name="T0" fmla="*/ 81 w 94"/>
              <a:gd name="T1" fmla="*/ 57 h 98"/>
              <a:gd name="T2" fmla="*/ 81 w 94"/>
              <a:gd name="T3" fmla="*/ 95 h 98"/>
              <a:gd name="T4" fmla="*/ 81 w 94"/>
              <a:gd name="T5" fmla="*/ 98 h 98"/>
              <a:gd name="T6" fmla="*/ 78 w 94"/>
              <a:gd name="T7" fmla="*/ 98 h 98"/>
              <a:gd name="T8" fmla="*/ 67 w 94"/>
              <a:gd name="T9" fmla="*/ 98 h 98"/>
              <a:gd name="T10" fmla="*/ 67 w 94"/>
              <a:gd name="T11" fmla="*/ 68 h 98"/>
              <a:gd name="T12" fmla="*/ 62 w 94"/>
              <a:gd name="T13" fmla="*/ 64 h 98"/>
              <a:gd name="T14" fmla="*/ 49 w 94"/>
              <a:gd name="T15" fmla="*/ 64 h 98"/>
              <a:gd name="T16" fmla="*/ 45 w 94"/>
              <a:gd name="T17" fmla="*/ 68 h 98"/>
              <a:gd name="T18" fmla="*/ 45 w 94"/>
              <a:gd name="T19" fmla="*/ 98 h 98"/>
              <a:gd name="T20" fmla="*/ 15 w 94"/>
              <a:gd name="T21" fmla="*/ 98 h 98"/>
              <a:gd name="T22" fmla="*/ 12 w 94"/>
              <a:gd name="T23" fmla="*/ 98 h 98"/>
              <a:gd name="T24" fmla="*/ 12 w 94"/>
              <a:gd name="T25" fmla="*/ 95 h 98"/>
              <a:gd name="T26" fmla="*/ 12 w 94"/>
              <a:gd name="T27" fmla="*/ 57 h 98"/>
              <a:gd name="T28" fmla="*/ 3 w 94"/>
              <a:gd name="T29" fmla="*/ 57 h 98"/>
              <a:gd name="T30" fmla="*/ 0 w 94"/>
              <a:gd name="T31" fmla="*/ 50 h 98"/>
              <a:gd name="T32" fmla="*/ 44 w 94"/>
              <a:gd name="T33" fmla="*/ 3 h 98"/>
              <a:gd name="T34" fmla="*/ 47 w 94"/>
              <a:gd name="T35" fmla="*/ 0 h 98"/>
              <a:gd name="T36" fmla="*/ 50 w 94"/>
              <a:gd name="T37" fmla="*/ 3 h 98"/>
              <a:gd name="T38" fmla="*/ 94 w 94"/>
              <a:gd name="T39" fmla="*/ 50 h 98"/>
              <a:gd name="T40" fmla="*/ 90 w 94"/>
              <a:gd name="T41" fmla="*/ 57 h 98"/>
              <a:gd name="T42" fmla="*/ 81 w 94"/>
              <a:gd name="T43" fmla="*/ 57 h 98"/>
              <a:gd name="T44" fmla="*/ 74 w 94"/>
              <a:gd name="T45" fmla="*/ 8 h 98"/>
              <a:gd name="T46" fmla="*/ 77 w 94"/>
              <a:gd name="T47" fmla="*/ 8 h 98"/>
              <a:gd name="T48" fmla="*/ 77 w 94"/>
              <a:gd name="T49" fmla="*/ 2 h 98"/>
              <a:gd name="T50" fmla="*/ 61 w 94"/>
              <a:gd name="T51" fmla="*/ 2 h 98"/>
              <a:gd name="T52" fmla="*/ 61 w 94"/>
              <a:gd name="T53" fmla="*/ 8 h 98"/>
              <a:gd name="T54" fmla="*/ 64 w 94"/>
              <a:gd name="T55" fmla="*/ 8 h 98"/>
              <a:gd name="T56" fmla="*/ 64 w 94"/>
              <a:gd name="T57" fmla="*/ 13 h 98"/>
              <a:gd name="T58" fmla="*/ 74 w 94"/>
              <a:gd name="T59" fmla="*/ 25 h 98"/>
              <a:gd name="T60" fmla="*/ 74 w 94"/>
              <a:gd name="T6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ea typeface="微软雅黑" panose="020B0503020204020204" pitchFamily="34" charset="-122"/>
            </a:endParaRPr>
          </a:p>
        </p:txBody>
      </p:sp>
      <p:sp>
        <p:nvSpPr>
          <p:cNvPr id="15" name="矩形 14"/>
          <p:cNvSpPr/>
          <p:nvPr/>
        </p:nvSpPr>
        <p:spPr>
          <a:xfrm>
            <a:off x="611560" y="1347614"/>
            <a:ext cx="5857916" cy="2677656"/>
          </a:xfrm>
          <a:prstGeom prst="rect">
            <a:avLst/>
          </a:prstGeom>
        </p:spPr>
        <p:txBody>
          <a:bodyPr wrap="square">
            <a:spAutoFit/>
          </a:bodyPr>
          <a:lstStyle/>
          <a:p>
            <a:pPr>
              <a:lnSpc>
                <a:spcPct val="120000"/>
              </a:lnSpc>
            </a:pPr>
            <a:r>
              <a:rPr lang="zh-CN" altLang="en-US" sz="1400" b="1" dirty="0" smtClean="0">
                <a:solidFill>
                  <a:schemeClr val="tx1">
                    <a:lumMod val="75000"/>
                    <a:lumOff val="25000"/>
                  </a:schemeClr>
                </a:solidFill>
                <a:latin typeface="微软雅黑" pitchFamily="34" charset="-122"/>
                <a:ea typeface="微软雅黑" pitchFamily="34" charset="-122"/>
              </a:rPr>
              <a:t>该问题可能是在平时遇到的最多的一个问题，总结了一下基本如下：</a:t>
            </a:r>
            <a:endParaRPr lang="en-US" altLang="zh-CN" sz="1400" b="1" dirty="0" smtClean="0">
              <a:solidFill>
                <a:schemeClr val="tx1">
                  <a:lumMod val="75000"/>
                  <a:lumOff val="25000"/>
                </a:schemeClr>
              </a:solidFill>
              <a:latin typeface="微软雅黑" pitchFamily="34" charset="-122"/>
              <a:ea typeface="微软雅黑" pitchFamily="34" charset="-122"/>
            </a:endParaRPr>
          </a:p>
          <a:p>
            <a:pPr>
              <a:lnSpc>
                <a:spcPct val="120000"/>
              </a:lnSpc>
            </a:pPr>
            <a:endParaRPr lang="en-US" altLang="zh-CN" sz="1400" b="1" dirty="0" smtClean="0">
              <a:solidFill>
                <a:schemeClr val="tx1">
                  <a:lumMod val="75000"/>
                  <a:lumOff val="25000"/>
                </a:schemeClr>
              </a:solidFill>
              <a:latin typeface="微软雅黑" pitchFamily="34" charset="-122"/>
              <a:ea typeface="微软雅黑" pitchFamily="34" charset="-122"/>
            </a:endParaRPr>
          </a:p>
          <a:p>
            <a:pPr>
              <a:lnSpc>
                <a:spcPct val="120000"/>
              </a:lnSpc>
            </a:pPr>
            <a:r>
              <a:rPr lang="en-US" altLang="zh-CN" sz="1400" b="1" dirty="0" smtClean="0">
                <a:solidFill>
                  <a:schemeClr val="tx1">
                    <a:lumMod val="75000"/>
                    <a:lumOff val="25000"/>
                  </a:schemeClr>
                </a:solidFill>
                <a:latin typeface="微软雅黑" pitchFamily="34" charset="-122"/>
                <a:ea typeface="微软雅黑" pitchFamily="34" charset="-122"/>
              </a:rPr>
              <a:t>1.</a:t>
            </a:r>
            <a:r>
              <a:rPr lang="zh-CN" altLang="en-US" sz="1400" b="1" dirty="0" smtClean="0">
                <a:solidFill>
                  <a:schemeClr val="tx1">
                    <a:lumMod val="75000"/>
                    <a:lumOff val="25000"/>
                  </a:schemeClr>
                </a:solidFill>
                <a:latin typeface="微软雅黑" pitchFamily="34" charset="-122"/>
                <a:ea typeface="微软雅黑" pitchFamily="34" charset="-122"/>
              </a:rPr>
              <a:t>生产企业系统内未添加有关供货（出厂编号）信息。</a:t>
            </a:r>
            <a:endParaRPr lang="en-US" altLang="zh-CN" sz="1400" b="1" dirty="0" smtClean="0">
              <a:solidFill>
                <a:schemeClr val="tx1">
                  <a:lumMod val="75000"/>
                  <a:lumOff val="25000"/>
                </a:schemeClr>
              </a:solidFill>
              <a:latin typeface="微软雅黑" pitchFamily="34" charset="-122"/>
              <a:ea typeface="微软雅黑" pitchFamily="34" charset="-122"/>
            </a:endParaRPr>
          </a:p>
          <a:p>
            <a:pPr>
              <a:lnSpc>
                <a:spcPct val="120000"/>
              </a:lnSpc>
            </a:pPr>
            <a:r>
              <a:rPr lang="en-US" altLang="zh-CN" sz="1400" b="1" dirty="0" smtClean="0">
                <a:solidFill>
                  <a:schemeClr val="tx1">
                    <a:lumMod val="75000"/>
                    <a:lumOff val="25000"/>
                  </a:schemeClr>
                </a:solidFill>
                <a:latin typeface="微软雅黑" pitchFamily="34" charset="-122"/>
                <a:ea typeface="微软雅黑" pitchFamily="34" charset="-122"/>
              </a:rPr>
              <a:t>2.</a:t>
            </a:r>
            <a:r>
              <a:rPr lang="zh-CN" altLang="en-US" sz="1400" b="1" dirty="0" smtClean="0">
                <a:solidFill>
                  <a:schemeClr val="tx1">
                    <a:lumMod val="75000"/>
                    <a:lumOff val="25000"/>
                  </a:schemeClr>
                </a:solidFill>
                <a:latin typeface="微软雅黑" pitchFamily="34" charset="-122"/>
                <a:ea typeface="微软雅黑" pitchFamily="34" charset="-122"/>
              </a:rPr>
              <a:t>生产企业添加供货信息后系统内未进行确认发货操作。</a:t>
            </a:r>
            <a:endParaRPr lang="en-US" altLang="zh-CN" sz="1400" b="1" dirty="0" smtClean="0">
              <a:solidFill>
                <a:schemeClr val="tx1">
                  <a:lumMod val="75000"/>
                  <a:lumOff val="25000"/>
                </a:schemeClr>
              </a:solidFill>
              <a:latin typeface="微软雅黑" pitchFamily="34" charset="-122"/>
              <a:ea typeface="微软雅黑" pitchFamily="34" charset="-122"/>
            </a:endParaRPr>
          </a:p>
          <a:p>
            <a:pPr>
              <a:lnSpc>
                <a:spcPct val="120000"/>
              </a:lnSpc>
            </a:pPr>
            <a:r>
              <a:rPr lang="en-US" altLang="zh-CN" sz="1400" b="1" dirty="0" smtClean="0">
                <a:solidFill>
                  <a:schemeClr val="tx1">
                    <a:lumMod val="75000"/>
                    <a:lumOff val="25000"/>
                  </a:schemeClr>
                </a:solidFill>
                <a:latin typeface="微软雅黑" pitchFamily="34" charset="-122"/>
                <a:ea typeface="微软雅黑" pitchFamily="34" charset="-122"/>
              </a:rPr>
              <a:t>3.</a:t>
            </a:r>
            <a:r>
              <a:rPr lang="zh-CN" altLang="en-US" sz="1400" b="1" dirty="0" smtClean="0">
                <a:solidFill>
                  <a:schemeClr val="tx1">
                    <a:lumMod val="75000"/>
                    <a:lumOff val="25000"/>
                  </a:schemeClr>
                </a:solidFill>
                <a:latin typeface="微软雅黑" pitchFamily="34" charset="-122"/>
                <a:ea typeface="微软雅黑" pitchFamily="34" charset="-122"/>
              </a:rPr>
              <a:t>生产企业添加的供货信息与经销商开票信息不一致。</a:t>
            </a:r>
            <a:endParaRPr lang="en-US" altLang="zh-CN" sz="1400" b="1" dirty="0" smtClean="0">
              <a:solidFill>
                <a:schemeClr val="tx1">
                  <a:lumMod val="75000"/>
                  <a:lumOff val="25000"/>
                </a:schemeClr>
              </a:solidFill>
              <a:latin typeface="微软雅黑" pitchFamily="34" charset="-122"/>
              <a:ea typeface="微软雅黑" pitchFamily="34" charset="-122"/>
            </a:endParaRPr>
          </a:p>
          <a:p>
            <a:pPr>
              <a:lnSpc>
                <a:spcPct val="120000"/>
              </a:lnSpc>
            </a:pPr>
            <a:r>
              <a:rPr lang="en-US" altLang="zh-CN" sz="1400" b="1" dirty="0" smtClean="0">
                <a:solidFill>
                  <a:schemeClr val="tx1">
                    <a:lumMod val="75000"/>
                    <a:lumOff val="25000"/>
                  </a:schemeClr>
                </a:solidFill>
                <a:latin typeface="微软雅黑" pitchFamily="34" charset="-122"/>
                <a:ea typeface="微软雅黑" pitchFamily="34" charset="-122"/>
              </a:rPr>
              <a:t>4.</a:t>
            </a:r>
            <a:r>
              <a:rPr lang="zh-CN" altLang="en-US" sz="1400" b="1" dirty="0" smtClean="0">
                <a:solidFill>
                  <a:schemeClr val="tx1">
                    <a:lumMod val="75000"/>
                    <a:lumOff val="25000"/>
                  </a:schemeClr>
                </a:solidFill>
                <a:latin typeface="微软雅黑" pitchFamily="34" charset="-122"/>
                <a:ea typeface="微软雅黑" pitchFamily="34" charset="-122"/>
              </a:rPr>
              <a:t>申请录入时输入错误（阿拉伯数字</a:t>
            </a:r>
            <a:r>
              <a:rPr lang="en-US" altLang="zh-CN" sz="1400" b="1" dirty="0" smtClean="0">
                <a:solidFill>
                  <a:schemeClr val="tx1">
                    <a:lumMod val="75000"/>
                    <a:lumOff val="25000"/>
                  </a:schemeClr>
                </a:solidFill>
                <a:latin typeface="微软雅黑" pitchFamily="34" charset="-122"/>
                <a:ea typeface="微软雅黑" pitchFamily="34" charset="-122"/>
              </a:rPr>
              <a:t>1</a:t>
            </a:r>
            <a:r>
              <a:rPr lang="zh-CN" altLang="en-US" sz="1400" b="1" dirty="0" smtClean="0">
                <a:solidFill>
                  <a:schemeClr val="tx1">
                    <a:lumMod val="75000"/>
                    <a:lumOff val="25000"/>
                  </a:schemeClr>
                </a:solidFill>
                <a:latin typeface="微软雅黑" pitchFamily="34" charset="-122"/>
                <a:ea typeface="微软雅黑" pitchFamily="34" charset="-122"/>
              </a:rPr>
              <a:t>、</a:t>
            </a:r>
            <a:r>
              <a:rPr lang="en-US" altLang="zh-CN" sz="1400" b="1" dirty="0" smtClean="0">
                <a:solidFill>
                  <a:schemeClr val="tx1">
                    <a:lumMod val="75000"/>
                    <a:lumOff val="25000"/>
                  </a:schemeClr>
                </a:solidFill>
                <a:latin typeface="微软雅黑" pitchFamily="34" charset="-122"/>
                <a:ea typeface="微软雅黑" pitchFamily="34" charset="-122"/>
              </a:rPr>
              <a:t>0</a:t>
            </a:r>
            <a:r>
              <a:rPr lang="zh-CN" altLang="en-US" sz="1400" b="1" dirty="0" smtClean="0">
                <a:solidFill>
                  <a:schemeClr val="tx1">
                    <a:lumMod val="75000"/>
                    <a:lumOff val="25000"/>
                  </a:schemeClr>
                </a:solidFill>
                <a:latin typeface="微软雅黑" pitchFamily="34" charset="-122"/>
                <a:ea typeface="微软雅黑" pitchFamily="34" charset="-122"/>
              </a:rPr>
              <a:t>与英文字母</a:t>
            </a:r>
            <a:r>
              <a:rPr lang="en-US" altLang="zh-CN" sz="1400" b="1" dirty="0" smtClean="0">
                <a:solidFill>
                  <a:schemeClr val="tx1">
                    <a:lumMod val="75000"/>
                    <a:lumOff val="25000"/>
                  </a:schemeClr>
                </a:solidFill>
                <a:latin typeface="微软雅黑" pitchFamily="34" charset="-122"/>
                <a:ea typeface="微软雅黑" pitchFamily="34" charset="-122"/>
              </a:rPr>
              <a:t>I</a:t>
            </a:r>
            <a:r>
              <a:rPr lang="zh-CN" altLang="en-US" sz="1400" b="1" dirty="0" smtClean="0">
                <a:solidFill>
                  <a:schemeClr val="tx1">
                    <a:lumMod val="75000"/>
                    <a:lumOff val="25000"/>
                  </a:schemeClr>
                </a:solidFill>
                <a:latin typeface="微软雅黑" pitchFamily="34" charset="-122"/>
                <a:ea typeface="微软雅黑" pitchFamily="34" charset="-122"/>
              </a:rPr>
              <a:t>、</a:t>
            </a:r>
            <a:r>
              <a:rPr lang="en-US" altLang="zh-CN" sz="1400" b="1" dirty="0" smtClean="0">
                <a:solidFill>
                  <a:schemeClr val="tx1">
                    <a:lumMod val="75000"/>
                    <a:lumOff val="25000"/>
                  </a:schemeClr>
                </a:solidFill>
                <a:latin typeface="微软雅黑" pitchFamily="34" charset="-122"/>
                <a:ea typeface="微软雅黑" pitchFamily="34" charset="-122"/>
              </a:rPr>
              <a:t>O</a:t>
            </a:r>
            <a:r>
              <a:rPr lang="zh-CN" altLang="en-US" sz="1400" b="1" dirty="0" smtClean="0">
                <a:solidFill>
                  <a:schemeClr val="tx1">
                    <a:lumMod val="75000"/>
                    <a:lumOff val="25000"/>
                  </a:schemeClr>
                </a:solidFill>
                <a:latin typeface="微软雅黑" pitchFamily="34" charset="-122"/>
                <a:ea typeface="微软雅黑" pitchFamily="34" charset="-122"/>
              </a:rPr>
              <a:t>等）。</a:t>
            </a:r>
            <a:endParaRPr lang="en-US" altLang="zh-CN" sz="1400" b="1" dirty="0" smtClean="0">
              <a:solidFill>
                <a:schemeClr val="tx1">
                  <a:lumMod val="75000"/>
                  <a:lumOff val="25000"/>
                </a:schemeClr>
              </a:solidFill>
              <a:latin typeface="微软雅黑" pitchFamily="34" charset="-122"/>
              <a:ea typeface="微软雅黑" pitchFamily="34" charset="-122"/>
            </a:endParaRPr>
          </a:p>
          <a:p>
            <a:pPr>
              <a:lnSpc>
                <a:spcPct val="120000"/>
              </a:lnSpc>
            </a:pPr>
            <a:r>
              <a:rPr lang="en-US" altLang="zh-CN" sz="1400" b="1" dirty="0" smtClean="0">
                <a:solidFill>
                  <a:schemeClr val="tx1">
                    <a:lumMod val="75000"/>
                    <a:lumOff val="25000"/>
                  </a:schemeClr>
                </a:solidFill>
                <a:latin typeface="微软雅黑" pitchFamily="34" charset="-122"/>
                <a:ea typeface="微软雅黑" pitchFamily="34" charset="-122"/>
              </a:rPr>
              <a:t>5.</a:t>
            </a:r>
            <a:r>
              <a:rPr lang="zh-CN" altLang="en-US" sz="1400" b="1" dirty="0" smtClean="0">
                <a:solidFill>
                  <a:schemeClr val="tx1">
                    <a:lumMod val="75000"/>
                    <a:lumOff val="25000"/>
                  </a:schemeClr>
                </a:solidFill>
                <a:latin typeface="微软雅黑" pitchFamily="34" charset="-122"/>
                <a:ea typeface="微软雅黑" pitchFamily="34" charset="-122"/>
              </a:rPr>
              <a:t>要办理补贴申请的产品被封闭。</a:t>
            </a:r>
            <a:endParaRPr lang="en-US" altLang="zh-CN" sz="1400" b="1" dirty="0" smtClean="0">
              <a:solidFill>
                <a:schemeClr val="tx1">
                  <a:lumMod val="75000"/>
                  <a:lumOff val="25000"/>
                </a:schemeClr>
              </a:solidFill>
              <a:latin typeface="微软雅黑" pitchFamily="34" charset="-122"/>
              <a:ea typeface="微软雅黑" pitchFamily="34" charset="-122"/>
            </a:endParaRPr>
          </a:p>
          <a:p>
            <a:pPr>
              <a:lnSpc>
                <a:spcPct val="120000"/>
              </a:lnSpc>
            </a:pPr>
            <a:r>
              <a:rPr lang="en-US" altLang="zh-CN" sz="1400" b="1" dirty="0" smtClean="0">
                <a:solidFill>
                  <a:schemeClr val="tx1">
                    <a:lumMod val="75000"/>
                    <a:lumOff val="25000"/>
                  </a:schemeClr>
                </a:solidFill>
                <a:latin typeface="微软雅黑" pitchFamily="34" charset="-122"/>
                <a:ea typeface="微软雅黑" pitchFamily="34" charset="-122"/>
              </a:rPr>
              <a:t>6.</a:t>
            </a:r>
            <a:r>
              <a:rPr lang="zh-CN" altLang="en-US" sz="1400" b="1" dirty="0" smtClean="0">
                <a:solidFill>
                  <a:schemeClr val="tx1">
                    <a:lumMod val="75000"/>
                    <a:lumOff val="25000"/>
                  </a:schemeClr>
                </a:solidFill>
                <a:latin typeface="微软雅黑" pitchFamily="34" charset="-122"/>
                <a:ea typeface="微软雅黑" pitchFamily="34" charset="-122"/>
              </a:rPr>
              <a:t>要办理补贴申请的产品所属品目筛选导致。</a:t>
            </a:r>
            <a:endParaRPr lang="en-US" altLang="zh-CN" sz="1400" b="1" dirty="0" smtClean="0">
              <a:solidFill>
                <a:schemeClr val="tx1">
                  <a:lumMod val="75000"/>
                  <a:lumOff val="25000"/>
                </a:schemeClr>
              </a:solidFill>
              <a:latin typeface="微软雅黑" pitchFamily="34" charset="-122"/>
              <a:ea typeface="微软雅黑" pitchFamily="34" charset="-122"/>
            </a:endParaRPr>
          </a:p>
          <a:p>
            <a:pPr>
              <a:lnSpc>
                <a:spcPct val="120000"/>
              </a:lnSpc>
            </a:pPr>
            <a:r>
              <a:rPr lang="en-US" altLang="zh-CN" sz="1400" b="1" dirty="0" smtClean="0">
                <a:solidFill>
                  <a:schemeClr val="tx1">
                    <a:lumMod val="75000"/>
                    <a:lumOff val="25000"/>
                  </a:schemeClr>
                </a:solidFill>
                <a:latin typeface="微软雅黑" pitchFamily="34" charset="-122"/>
                <a:ea typeface="微软雅黑" pitchFamily="34" charset="-122"/>
              </a:rPr>
              <a:t>7.</a:t>
            </a:r>
            <a:r>
              <a:rPr lang="zh-CN" altLang="en-US" sz="1400" b="1" dirty="0" smtClean="0">
                <a:solidFill>
                  <a:schemeClr val="tx1">
                    <a:lumMod val="75000"/>
                    <a:lumOff val="25000"/>
                  </a:schemeClr>
                </a:solidFill>
                <a:latin typeface="微软雅黑" pitchFamily="34" charset="-122"/>
                <a:ea typeface="微软雅黑" pitchFamily="34" charset="-122"/>
              </a:rPr>
              <a:t>如果在企业供货查询中查找到的编号，使用时不要带开头两位区域码。</a:t>
            </a:r>
            <a:endParaRPr lang="en-US" altLang="zh-CN" sz="1400" b="1" dirty="0" smtClean="0">
              <a:solidFill>
                <a:schemeClr val="tx1">
                  <a:lumMod val="75000"/>
                  <a:lumOff val="25000"/>
                </a:schemeClr>
              </a:solidFill>
              <a:latin typeface="微软雅黑" pitchFamily="34" charset="-122"/>
              <a:ea typeface="微软雅黑" pitchFamily="34" charset="-122"/>
            </a:endParaRPr>
          </a:p>
          <a:p>
            <a:pPr>
              <a:lnSpc>
                <a:spcPct val="120000"/>
              </a:lnSpc>
            </a:pPr>
            <a:r>
              <a:rPr lang="en-US" altLang="zh-CN" sz="1400" b="1" dirty="0" smtClean="0">
                <a:solidFill>
                  <a:schemeClr val="tx1">
                    <a:lumMod val="75000"/>
                    <a:lumOff val="25000"/>
                  </a:schemeClr>
                </a:solidFill>
                <a:latin typeface="微软雅黑" pitchFamily="34" charset="-122"/>
                <a:ea typeface="微软雅黑" pitchFamily="34" charset="-122"/>
              </a:rPr>
              <a:t>8.</a:t>
            </a:r>
            <a:r>
              <a:rPr lang="zh-CN" altLang="en-US" sz="1400" b="1" dirty="0" smtClean="0">
                <a:solidFill>
                  <a:schemeClr val="tx1">
                    <a:lumMod val="75000"/>
                    <a:lumOff val="25000"/>
                  </a:schemeClr>
                </a:solidFill>
                <a:latin typeface="微软雅黑" pitchFamily="34" charset="-122"/>
                <a:ea typeface="微软雅黑" pitchFamily="34" charset="-122"/>
              </a:rPr>
              <a:t>生产企业未完善产品信息。</a:t>
            </a:r>
            <a:endParaRPr lang="en-US" altLang="zh-CN" sz="1400" b="1" dirty="0" smtClean="0">
              <a:solidFill>
                <a:schemeClr val="tx1">
                  <a:lumMod val="75000"/>
                  <a:lumOff val="25000"/>
                </a:schemeClr>
              </a:solidFill>
              <a:latin typeface="微软雅黑" pitchFamily="34" charset="-122"/>
              <a:ea typeface="微软雅黑" pitchFamily="34" charset="-122"/>
            </a:endParaRPr>
          </a:p>
        </p:txBody>
      </p:sp>
      <p:sp>
        <p:nvSpPr>
          <p:cNvPr id="13" name="原创设计师QQ598969553      _1"/>
          <p:cNvSpPr/>
          <p:nvPr/>
        </p:nvSpPr>
        <p:spPr>
          <a:xfrm>
            <a:off x="6858016" y="1785932"/>
            <a:ext cx="2267727" cy="2621477"/>
          </a:xfrm>
          <a:prstGeom prst="round2DiagRect">
            <a:avLst/>
          </a:prstGeom>
          <a:solidFill>
            <a:srgbClr val="F7F7F7"/>
          </a:solidFill>
          <a:ln>
            <a:noFill/>
          </a:ln>
          <a:effectLst>
            <a:outerShdw blurRad="1651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0460" tIns="30230" rIns="60460" bIns="30230" rtlCol="0" anchor="ctr"/>
          <a:lstStyle/>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r>
              <a:rPr lang="zh-CN" altLang="en-US" sz="1400" b="1" dirty="0" smtClean="0">
                <a:solidFill>
                  <a:prstClr val="black">
                    <a:lumMod val="85000"/>
                    <a:lumOff val="15000"/>
                  </a:prstClr>
                </a:solidFill>
                <a:latin typeface="微软雅黑" panose="020B0503020204020204" pitchFamily="34" charset="-122"/>
                <a:ea typeface="微软雅黑" panose="020B0503020204020204" pitchFamily="34" charset="-122"/>
              </a:rPr>
              <a:t>山西万鸿科技电话</a:t>
            </a:r>
            <a:r>
              <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rPr>
              <a:t>0351-7631342</a:t>
            </a: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zh-CN" altLang="en-US" sz="1350" dirty="0">
              <a:ea typeface="微软雅黑" panose="020B0503020204020204" pitchFamily="34" charset="-122"/>
            </a:endParaRPr>
          </a:p>
        </p:txBody>
      </p:sp>
      <p:grpSp>
        <p:nvGrpSpPr>
          <p:cNvPr id="2" name="原创设计师QQ598969553      _2"/>
          <p:cNvGrpSpPr/>
          <p:nvPr/>
        </p:nvGrpSpPr>
        <p:grpSpPr>
          <a:xfrm>
            <a:off x="7295254" y="852268"/>
            <a:ext cx="1202338" cy="1020483"/>
            <a:chOff x="7109111" y="2548965"/>
            <a:chExt cx="2397222" cy="2093640"/>
          </a:xfrm>
        </p:grpSpPr>
        <p:grpSp>
          <p:nvGrpSpPr>
            <p:cNvPr id="4" name="组合 13"/>
            <p:cNvGrpSpPr/>
            <p:nvPr/>
          </p:nvGrpSpPr>
          <p:grpSpPr>
            <a:xfrm>
              <a:off x="7109111" y="2548965"/>
              <a:ext cx="2397222" cy="2093640"/>
              <a:chOff x="1511944" y="2420246"/>
              <a:chExt cx="2627152" cy="2294453"/>
            </a:xfrm>
            <a:effectLst>
              <a:outerShdw blurRad="203200" dist="38100" dir="3780000" sx="103000" sy="103000" algn="t" rotWithShape="0">
                <a:prstClr val="black">
                  <a:alpha val="25000"/>
                </a:prstClr>
              </a:outerShdw>
            </a:effectLst>
          </p:grpSpPr>
          <p:sp>
            <p:nvSpPr>
              <p:cNvPr id="19"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headEnd/>
                <a:tailEnd/>
              </a:ln>
              <a:effectLst/>
            </p:spPr>
            <p:txBody>
              <a:bodyPr vert="horz" wrap="square" lIns="68564" tIns="34282" rIns="68564" bIns="34282" numCol="1" anchor="t" anchorCtr="0" compatLnSpc="1">
                <a:prstTxWarp prst="textNoShape">
                  <a:avLst/>
                </a:prstTxWarp>
              </a:bodyPr>
              <a:lstStyle/>
              <a:p>
                <a:endParaRPr lang="zh-CN" altLang="en-US" sz="1200">
                  <a:ea typeface="微软雅黑" panose="020B0503020204020204" pitchFamily="34" charset="-122"/>
                </a:endParaRPr>
              </a:p>
            </p:txBody>
          </p:sp>
          <p:sp>
            <p:nvSpPr>
              <p:cNvPr id="20"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p:spPr>
            <p:txBody>
              <a:bodyPr vert="horz" wrap="square" lIns="68564" tIns="34282" rIns="68564" bIns="34282" numCol="1" anchor="t" anchorCtr="0" compatLnSpc="1">
                <a:prstTxWarp prst="textNoShape">
                  <a:avLst/>
                </a:prstTxWarp>
              </a:bodyPr>
              <a:lstStyle/>
              <a:p>
                <a:endParaRPr lang="zh-CN" altLang="en-US" sz="1200">
                  <a:ea typeface="微软雅黑" panose="020B0503020204020204" pitchFamily="34" charset="-122"/>
                </a:endParaRPr>
              </a:p>
            </p:txBody>
          </p:sp>
        </p:grpSp>
        <p:sp>
          <p:nvSpPr>
            <p:cNvPr id="17" name="Freeform 7"/>
            <p:cNvSpPr>
              <a:spLocks/>
            </p:cNvSpPr>
            <p:nvPr/>
          </p:nvSpPr>
          <p:spPr bwMode="auto">
            <a:xfrm>
              <a:off x="7420792" y="2825471"/>
              <a:ext cx="1773861" cy="1540628"/>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gradFill>
              <a:gsLst>
                <a:gs pos="100000">
                  <a:schemeClr val="accent1"/>
                </a:gs>
                <a:gs pos="0">
                  <a:schemeClr val="accent1">
                    <a:lumMod val="75000"/>
                  </a:schemeClr>
                </a:gs>
              </a:gsLst>
              <a:lin ang="5400000" scaled="1"/>
            </a:gradFill>
            <a:ln w="28575" cap="flat">
              <a:gradFill>
                <a:gsLst>
                  <a:gs pos="0">
                    <a:schemeClr val="accent1"/>
                  </a:gs>
                  <a:gs pos="100000">
                    <a:schemeClr val="accent1">
                      <a:lumMod val="75000"/>
                    </a:schemeClr>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prstTxWarp prst="textNoShape">
                <a:avLst/>
              </a:prstTxWarp>
            </a:bodyPr>
            <a:lstStyle/>
            <a:p>
              <a:endParaRPr lang="zh-CN" altLang="en-US" sz="1200" dirty="0">
                <a:solidFill>
                  <a:prstClr val="black"/>
                </a:solidFill>
                <a:ea typeface="微软雅黑" panose="020B0503020204020204" pitchFamily="34" charset="-122"/>
              </a:endParaRPr>
            </a:p>
          </p:txBody>
        </p:sp>
        <p:sp>
          <p:nvSpPr>
            <p:cNvPr id="18" name="TextBox 17"/>
            <p:cNvSpPr txBox="1"/>
            <p:nvPr/>
          </p:nvSpPr>
          <p:spPr>
            <a:xfrm>
              <a:off x="7802581" y="3142961"/>
              <a:ext cx="1010287" cy="947160"/>
            </a:xfrm>
            <a:prstGeom prst="rect">
              <a:avLst/>
            </a:prstGeom>
            <a:noFill/>
          </p:spPr>
          <p:txBody>
            <a:bodyPr wrap="square" rtlCol="0">
              <a:spAutoFit/>
            </a:bodyPr>
            <a:lstStyle/>
            <a:p>
              <a:r>
                <a:rPr lang="zh-CN" altLang="en-US" sz="1200" b="1" dirty="0" smtClean="0">
                  <a:solidFill>
                    <a:schemeClr val="bg1"/>
                  </a:solidFill>
                  <a:latin typeface="微软雅黑" panose="020B0503020204020204" pitchFamily="34" charset="-122"/>
                  <a:ea typeface="微软雅黑" panose="020B0503020204020204" pitchFamily="34" charset="-122"/>
                </a:rPr>
                <a:t>技术支持</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759122"/>
            <a:ext cx="4458272" cy="732508"/>
          </a:xfrm>
          <a:prstGeom prst="rect">
            <a:avLst/>
          </a:prstGeom>
        </p:spPr>
        <p:txBody>
          <a:bodyPr wrap="none">
            <a:spAutoFit/>
          </a:bodyPr>
          <a:lstStyle/>
          <a:p>
            <a:pPr marL="342900" indent="-342900" eaLnBrk="0" hangingPunct="0">
              <a:spcBef>
                <a:spcPct val="20000"/>
              </a:spcBef>
              <a:buClr>
                <a:schemeClr val="tx1"/>
              </a:buClr>
              <a:buFont typeface="Wingdings" panose="05000000000000000000" pitchFamily="2" charset="2"/>
              <a:buChar char="u"/>
              <a:defRPr/>
            </a:pPr>
            <a:r>
              <a:rPr lang="zh-CN" altLang="en-US" sz="2000" b="1" dirty="0"/>
              <a:t>申请</a:t>
            </a:r>
            <a:r>
              <a:rPr lang="zh-CN" altLang="en-US" sz="2000" b="1" dirty="0" smtClean="0"/>
              <a:t>录入（方式二）</a:t>
            </a:r>
            <a:endParaRPr lang="en-US" altLang="zh-CN" sz="2000" b="1" dirty="0" smtClean="0"/>
          </a:p>
          <a:p>
            <a:pPr eaLnBrk="0" hangingPunct="0">
              <a:spcBef>
                <a:spcPct val="20000"/>
              </a:spcBef>
              <a:buClr>
                <a:schemeClr val="tx1"/>
              </a:buClr>
              <a:defRPr/>
            </a:pPr>
            <a:r>
              <a:rPr lang="zh-CN" altLang="en-US" b="1" dirty="0" smtClean="0"/>
              <a:t>      在</a:t>
            </a:r>
            <a:r>
              <a:rPr lang="zh-CN" altLang="en-US" b="1" dirty="0"/>
              <a:t>供货管理</a:t>
            </a:r>
            <a:r>
              <a:rPr lang="en-US" altLang="zh-CN" b="1" dirty="0"/>
              <a:t>——</a:t>
            </a:r>
            <a:r>
              <a:rPr lang="zh-CN" altLang="en-US" b="1" dirty="0"/>
              <a:t>企业供货查询菜单进入 </a:t>
            </a:r>
          </a:p>
        </p:txBody>
      </p:sp>
      <p:sp>
        <p:nvSpPr>
          <p:cNvPr id="3" name="矩形 2"/>
          <p:cNvSpPr/>
          <p:nvPr/>
        </p:nvSpPr>
        <p:spPr>
          <a:xfrm>
            <a:off x="500034" y="285734"/>
            <a:ext cx="1800493"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县操作主要功能</a:t>
            </a:r>
            <a:endParaRPr lang="zh-CN" altLang="en-US"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1460004"/>
            <a:ext cx="8928992" cy="291194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825257" y="4475316"/>
            <a:ext cx="2954655" cy="369332"/>
          </a:xfrm>
          <a:prstGeom prst="rect">
            <a:avLst/>
          </a:prstGeom>
          <a:noFill/>
        </p:spPr>
        <p:txBody>
          <a:bodyPr wrap="none" rtlCol="0">
            <a:spAutoFit/>
          </a:bodyPr>
          <a:lstStyle/>
          <a:p>
            <a:r>
              <a:rPr lang="zh-CN" altLang="en-US" b="1" dirty="0" smtClean="0"/>
              <a:t>适用于单个产品的申请录入</a:t>
            </a:r>
            <a:endParaRPr lang="zh-CN" altLang="en-US" b="1" dirty="0"/>
          </a:p>
        </p:txBody>
      </p:sp>
    </p:spTree>
    <p:extLst>
      <p:ext uri="{BB962C8B-B14F-4D97-AF65-F5344CB8AC3E}">
        <p14:creationId xmlns:p14="http://schemas.microsoft.com/office/powerpoint/2010/main" xmlns="" val="9225423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0034" y="285734"/>
            <a:ext cx="1800493"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县操作主要功能</a:t>
            </a:r>
            <a:endParaRPr lang="zh-CN" altLang="en-US" dirty="0"/>
          </a:p>
        </p:txBody>
      </p:sp>
      <p:sp>
        <p:nvSpPr>
          <p:cNvPr id="4" name="矩形 3"/>
          <p:cNvSpPr/>
          <p:nvPr/>
        </p:nvSpPr>
        <p:spPr>
          <a:xfrm>
            <a:off x="395536" y="759122"/>
            <a:ext cx="2337499" cy="732508"/>
          </a:xfrm>
          <a:prstGeom prst="rect">
            <a:avLst/>
          </a:prstGeom>
        </p:spPr>
        <p:txBody>
          <a:bodyPr wrap="none">
            <a:spAutoFit/>
          </a:bodyPr>
          <a:lstStyle/>
          <a:p>
            <a:pPr marL="342900" indent="-342900" eaLnBrk="0" hangingPunct="0">
              <a:spcBef>
                <a:spcPct val="20000"/>
              </a:spcBef>
              <a:buClr>
                <a:schemeClr val="tx1"/>
              </a:buClr>
              <a:buFont typeface="Wingdings" panose="05000000000000000000" pitchFamily="2" charset="2"/>
              <a:buChar char="u"/>
              <a:defRPr/>
            </a:pPr>
            <a:r>
              <a:rPr lang="zh-CN" altLang="en-US" sz="2000" b="1" dirty="0" smtClean="0"/>
              <a:t>生成资金申请表</a:t>
            </a:r>
            <a:endParaRPr lang="en-US" altLang="zh-CN" sz="2000" b="1" dirty="0" smtClean="0"/>
          </a:p>
          <a:p>
            <a:pPr eaLnBrk="0" hangingPunct="0">
              <a:spcBef>
                <a:spcPct val="20000"/>
              </a:spcBef>
              <a:buClr>
                <a:schemeClr val="tx1"/>
              </a:buClr>
              <a:defRPr/>
            </a:pPr>
            <a:r>
              <a:rPr lang="zh-CN" altLang="en-US" b="1" dirty="0" smtClean="0"/>
              <a:t>       </a:t>
            </a:r>
            <a:endParaRPr lang="zh-CN" altLang="en-US" b="1" dirty="0"/>
          </a:p>
        </p:txBody>
      </p:sp>
      <p:pic>
        <p:nvPicPr>
          <p:cNvPr id="4098" name="Picture 2"/>
          <p:cNvPicPr>
            <a:picLocks noChangeAspect="1" noChangeArrowheads="1"/>
          </p:cNvPicPr>
          <p:nvPr/>
        </p:nvPicPr>
        <p:blipFill>
          <a:blip r:embed="rId2"/>
          <a:srcRect/>
          <a:stretch>
            <a:fillRect/>
          </a:stretch>
        </p:blipFill>
        <p:spPr bwMode="auto">
          <a:xfrm>
            <a:off x="0" y="1214428"/>
            <a:ext cx="9030952" cy="3357586"/>
          </a:xfrm>
          <a:prstGeom prst="rect">
            <a:avLst/>
          </a:prstGeom>
          <a:noFill/>
          <a:ln w="9525">
            <a:noFill/>
            <a:miter lim="800000"/>
            <a:headEnd/>
            <a:tailEnd/>
          </a:ln>
          <a:effectLst/>
        </p:spPr>
      </p:pic>
    </p:spTree>
    <p:extLst>
      <p:ext uri="{BB962C8B-B14F-4D97-AF65-F5344CB8AC3E}">
        <p14:creationId xmlns:p14="http://schemas.microsoft.com/office/powerpoint/2010/main" xmlns="" val="24970733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8596" y="214297"/>
            <a:ext cx="6215106" cy="646331"/>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注意事项</a:t>
            </a: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关于打印资金申请表水印及格式问题</a:t>
            </a:r>
          </a:p>
          <a:p>
            <a:endParaRPr lang="zh-CN" altLang="en-US" b="1" dirty="0">
              <a:latin typeface="微软雅黑" panose="020B0503020204020204" pitchFamily="34" charset="-122"/>
              <a:ea typeface="微软雅黑" panose="020B0503020204020204" pitchFamily="34" charset="-122"/>
            </a:endParaRPr>
          </a:p>
        </p:txBody>
      </p:sp>
      <p:pic>
        <p:nvPicPr>
          <p:cNvPr id="3" name="Picture 5"/>
          <p:cNvPicPr>
            <a:picLocks noChangeAspect="1" noChangeArrowheads="1"/>
          </p:cNvPicPr>
          <p:nvPr/>
        </p:nvPicPr>
        <p:blipFill>
          <a:blip r:embed="rId3" cstate="print"/>
          <a:srcRect/>
          <a:stretch>
            <a:fillRect/>
          </a:stretch>
        </p:blipFill>
        <p:spPr bwMode="auto">
          <a:xfrm>
            <a:off x="7429520" y="0"/>
            <a:ext cx="1685925" cy="657208"/>
          </a:xfrm>
          <a:prstGeom prst="rect">
            <a:avLst/>
          </a:prstGeom>
          <a:noFill/>
          <a:ln w="9525">
            <a:noFill/>
            <a:miter lim="800000"/>
            <a:headEnd/>
            <a:tailEnd/>
          </a:ln>
          <a:effectLst/>
        </p:spPr>
      </p:pic>
      <p:sp>
        <p:nvSpPr>
          <p:cNvPr id="43" name="原创设计师QQ598969553      _24">
            <a:hlinkClick r:id="rId4" action="ppaction://hlinksldjump"/>
          </p:cNvPr>
          <p:cNvSpPr>
            <a:spLocks noEditPoints="1"/>
          </p:cNvSpPr>
          <p:nvPr/>
        </p:nvSpPr>
        <p:spPr bwMode="auto">
          <a:xfrm>
            <a:off x="8897417" y="4885810"/>
            <a:ext cx="246583" cy="257690"/>
          </a:xfrm>
          <a:custGeom>
            <a:avLst/>
            <a:gdLst>
              <a:gd name="T0" fmla="*/ 81 w 94"/>
              <a:gd name="T1" fmla="*/ 57 h 98"/>
              <a:gd name="T2" fmla="*/ 81 w 94"/>
              <a:gd name="T3" fmla="*/ 95 h 98"/>
              <a:gd name="T4" fmla="*/ 81 w 94"/>
              <a:gd name="T5" fmla="*/ 98 h 98"/>
              <a:gd name="T6" fmla="*/ 78 w 94"/>
              <a:gd name="T7" fmla="*/ 98 h 98"/>
              <a:gd name="T8" fmla="*/ 67 w 94"/>
              <a:gd name="T9" fmla="*/ 98 h 98"/>
              <a:gd name="T10" fmla="*/ 67 w 94"/>
              <a:gd name="T11" fmla="*/ 68 h 98"/>
              <a:gd name="T12" fmla="*/ 62 w 94"/>
              <a:gd name="T13" fmla="*/ 64 h 98"/>
              <a:gd name="T14" fmla="*/ 49 w 94"/>
              <a:gd name="T15" fmla="*/ 64 h 98"/>
              <a:gd name="T16" fmla="*/ 45 w 94"/>
              <a:gd name="T17" fmla="*/ 68 h 98"/>
              <a:gd name="T18" fmla="*/ 45 w 94"/>
              <a:gd name="T19" fmla="*/ 98 h 98"/>
              <a:gd name="T20" fmla="*/ 15 w 94"/>
              <a:gd name="T21" fmla="*/ 98 h 98"/>
              <a:gd name="T22" fmla="*/ 12 w 94"/>
              <a:gd name="T23" fmla="*/ 98 h 98"/>
              <a:gd name="T24" fmla="*/ 12 w 94"/>
              <a:gd name="T25" fmla="*/ 95 h 98"/>
              <a:gd name="T26" fmla="*/ 12 w 94"/>
              <a:gd name="T27" fmla="*/ 57 h 98"/>
              <a:gd name="T28" fmla="*/ 3 w 94"/>
              <a:gd name="T29" fmla="*/ 57 h 98"/>
              <a:gd name="T30" fmla="*/ 0 w 94"/>
              <a:gd name="T31" fmla="*/ 50 h 98"/>
              <a:gd name="T32" fmla="*/ 44 w 94"/>
              <a:gd name="T33" fmla="*/ 3 h 98"/>
              <a:gd name="T34" fmla="*/ 47 w 94"/>
              <a:gd name="T35" fmla="*/ 0 h 98"/>
              <a:gd name="T36" fmla="*/ 50 w 94"/>
              <a:gd name="T37" fmla="*/ 3 h 98"/>
              <a:gd name="T38" fmla="*/ 94 w 94"/>
              <a:gd name="T39" fmla="*/ 50 h 98"/>
              <a:gd name="T40" fmla="*/ 90 w 94"/>
              <a:gd name="T41" fmla="*/ 57 h 98"/>
              <a:gd name="T42" fmla="*/ 81 w 94"/>
              <a:gd name="T43" fmla="*/ 57 h 98"/>
              <a:gd name="T44" fmla="*/ 74 w 94"/>
              <a:gd name="T45" fmla="*/ 8 h 98"/>
              <a:gd name="T46" fmla="*/ 77 w 94"/>
              <a:gd name="T47" fmla="*/ 8 h 98"/>
              <a:gd name="T48" fmla="*/ 77 w 94"/>
              <a:gd name="T49" fmla="*/ 2 h 98"/>
              <a:gd name="T50" fmla="*/ 61 w 94"/>
              <a:gd name="T51" fmla="*/ 2 h 98"/>
              <a:gd name="T52" fmla="*/ 61 w 94"/>
              <a:gd name="T53" fmla="*/ 8 h 98"/>
              <a:gd name="T54" fmla="*/ 64 w 94"/>
              <a:gd name="T55" fmla="*/ 8 h 98"/>
              <a:gd name="T56" fmla="*/ 64 w 94"/>
              <a:gd name="T57" fmla="*/ 13 h 98"/>
              <a:gd name="T58" fmla="*/ 74 w 94"/>
              <a:gd name="T59" fmla="*/ 25 h 98"/>
              <a:gd name="T60" fmla="*/ 74 w 94"/>
              <a:gd name="T6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ea typeface="微软雅黑" panose="020B0503020204020204" pitchFamily="34" charset="-122"/>
            </a:endParaRPr>
          </a:p>
        </p:txBody>
      </p:sp>
      <p:sp>
        <p:nvSpPr>
          <p:cNvPr id="12" name="矩形 11"/>
          <p:cNvSpPr/>
          <p:nvPr/>
        </p:nvSpPr>
        <p:spPr>
          <a:xfrm>
            <a:off x="323528" y="1635646"/>
            <a:ext cx="6480720" cy="867930"/>
          </a:xfrm>
          <a:prstGeom prst="rect">
            <a:avLst/>
          </a:prstGeom>
        </p:spPr>
        <p:txBody>
          <a:bodyPr wrap="square">
            <a:spAutoFit/>
          </a:bodyPr>
          <a:lstStyle/>
          <a:p>
            <a:pPr>
              <a:lnSpc>
                <a:spcPct val="120000"/>
              </a:lnSpc>
            </a:pPr>
            <a:r>
              <a:rPr lang="zh-CN" altLang="en-US" sz="1400" b="1" dirty="0" smtClean="0">
                <a:solidFill>
                  <a:schemeClr val="tx1">
                    <a:lumMod val="75000"/>
                    <a:lumOff val="25000"/>
                  </a:schemeClr>
                </a:solidFill>
                <a:latin typeface="微软雅黑" pitchFamily="34" charset="-122"/>
                <a:ea typeface="微软雅黑" pitchFamily="34" charset="-122"/>
              </a:rPr>
              <a:t>打印</a:t>
            </a:r>
            <a:r>
              <a:rPr lang="en-US" altLang="zh-CN" sz="1400" b="1" dirty="0" smtClean="0">
                <a:solidFill>
                  <a:schemeClr val="tx1">
                    <a:lumMod val="75000"/>
                    <a:lumOff val="25000"/>
                  </a:schemeClr>
                </a:solidFill>
                <a:latin typeface="微软雅黑" pitchFamily="34" charset="-122"/>
                <a:ea typeface="微软雅黑" pitchFamily="34" charset="-122"/>
              </a:rPr>
              <a:t>《</a:t>
            </a:r>
            <a:r>
              <a:rPr lang="zh-CN" altLang="en-US" sz="1400" b="1" dirty="0" smtClean="0">
                <a:solidFill>
                  <a:schemeClr val="tx1">
                    <a:lumMod val="75000"/>
                    <a:lumOff val="25000"/>
                  </a:schemeClr>
                </a:solidFill>
                <a:latin typeface="微软雅黑" pitchFamily="34" charset="-122"/>
                <a:ea typeface="微软雅黑" pitchFamily="34" charset="-122"/>
              </a:rPr>
              <a:t>资金申请表</a:t>
            </a:r>
            <a:r>
              <a:rPr lang="en-US" altLang="zh-CN" sz="1400" b="1" dirty="0" smtClean="0">
                <a:solidFill>
                  <a:schemeClr val="tx1">
                    <a:lumMod val="75000"/>
                    <a:lumOff val="25000"/>
                  </a:schemeClr>
                </a:solidFill>
                <a:latin typeface="微软雅黑" pitchFamily="34" charset="-122"/>
                <a:ea typeface="微软雅黑" pitchFamily="34" charset="-122"/>
              </a:rPr>
              <a:t>》</a:t>
            </a:r>
            <a:r>
              <a:rPr lang="zh-CN" altLang="en-US" sz="1400" b="1" dirty="0" smtClean="0">
                <a:solidFill>
                  <a:schemeClr val="tx1">
                    <a:lumMod val="75000"/>
                    <a:lumOff val="25000"/>
                  </a:schemeClr>
                </a:solidFill>
                <a:latin typeface="微软雅黑" pitchFamily="34" charset="-122"/>
                <a:ea typeface="微软雅黑" pitchFamily="34" charset="-122"/>
              </a:rPr>
              <a:t>出现无水印，格式不正确（无边框、不全、缩小等），如果是使用</a:t>
            </a:r>
            <a:r>
              <a:rPr lang="en-US" altLang="zh-CN" sz="1400" b="1" dirty="0" err="1" smtClean="0">
                <a:solidFill>
                  <a:schemeClr val="tx1">
                    <a:lumMod val="75000"/>
                    <a:lumOff val="25000"/>
                  </a:schemeClr>
                </a:solidFill>
                <a:latin typeface="微软雅黑" pitchFamily="34" charset="-122"/>
                <a:ea typeface="微软雅黑" pitchFamily="34" charset="-122"/>
              </a:rPr>
              <a:t>Ie</a:t>
            </a:r>
            <a:r>
              <a:rPr lang="zh-CN" altLang="en-US" sz="1400" b="1" dirty="0" smtClean="0">
                <a:solidFill>
                  <a:schemeClr val="tx1">
                    <a:lumMod val="75000"/>
                    <a:lumOff val="25000"/>
                  </a:schemeClr>
                </a:solidFill>
                <a:latin typeface="微软雅黑" pitchFamily="34" charset="-122"/>
                <a:ea typeface="微软雅黑" pitchFamily="34" charset="-122"/>
              </a:rPr>
              <a:t>模式的话，需要安装 </a:t>
            </a:r>
            <a:r>
              <a:rPr lang="en-US" altLang="zh-CN" sz="1400" b="1" dirty="0" smtClean="0">
                <a:solidFill>
                  <a:schemeClr val="tx1">
                    <a:lumMod val="75000"/>
                    <a:lumOff val="25000"/>
                  </a:schemeClr>
                </a:solidFill>
                <a:latin typeface="微软雅黑" pitchFamily="34" charset="-122"/>
                <a:ea typeface="微软雅黑" pitchFamily="34" charset="-122"/>
              </a:rPr>
              <a:t>Adobe Read</a:t>
            </a:r>
            <a:r>
              <a:rPr lang="zh-CN" altLang="en-US" sz="1400" b="1" dirty="0" smtClean="0">
                <a:solidFill>
                  <a:schemeClr val="tx1">
                    <a:lumMod val="75000"/>
                    <a:lumOff val="25000"/>
                  </a:schemeClr>
                </a:solidFill>
                <a:latin typeface="微软雅黑" pitchFamily="34" charset="-122"/>
                <a:ea typeface="微软雅黑" pitchFamily="34" charset="-122"/>
              </a:rPr>
              <a:t>即可，详细安装方式及安装包可使用参考“</a:t>
            </a:r>
            <a:r>
              <a:rPr lang="en-US" altLang="zh-CN" sz="1400" b="1" dirty="0" err="1" smtClean="0">
                <a:solidFill>
                  <a:schemeClr val="tx1">
                    <a:lumMod val="75000"/>
                    <a:lumOff val="25000"/>
                  </a:schemeClr>
                </a:solidFill>
                <a:latin typeface="微软雅黑" pitchFamily="34" charset="-122"/>
                <a:ea typeface="微软雅黑" pitchFamily="34" charset="-122"/>
              </a:rPr>
              <a:t>AdbeRdr</a:t>
            </a:r>
            <a:r>
              <a:rPr lang="en-US" altLang="zh-CN" sz="1400" b="1" dirty="0" smtClean="0">
                <a:solidFill>
                  <a:schemeClr val="tx1">
                    <a:lumMod val="75000"/>
                    <a:lumOff val="25000"/>
                  </a:schemeClr>
                </a:solidFill>
                <a:latin typeface="微软雅黑" pitchFamily="34" charset="-122"/>
                <a:ea typeface="微软雅黑" pitchFamily="34" charset="-122"/>
              </a:rPr>
              <a:t>(</a:t>
            </a:r>
            <a:r>
              <a:rPr lang="zh-CN" altLang="en-US" sz="1400" b="1" dirty="0" smtClean="0">
                <a:solidFill>
                  <a:schemeClr val="tx1">
                    <a:lumMod val="75000"/>
                    <a:lumOff val="25000"/>
                  </a:schemeClr>
                </a:solidFill>
                <a:latin typeface="微软雅黑" pitchFamily="34" charset="-122"/>
                <a:ea typeface="微软雅黑" pitchFamily="34" charset="-122"/>
              </a:rPr>
              <a:t>解决系统打印问题</a:t>
            </a:r>
            <a:r>
              <a:rPr lang="en-US" altLang="zh-CN" sz="1400" b="1" dirty="0" smtClean="0">
                <a:solidFill>
                  <a:schemeClr val="tx1">
                    <a:lumMod val="75000"/>
                    <a:lumOff val="25000"/>
                  </a:schemeClr>
                </a:solidFill>
                <a:latin typeface="微软雅黑" pitchFamily="34" charset="-122"/>
                <a:ea typeface="微软雅黑" pitchFamily="34" charset="-122"/>
              </a:rPr>
              <a:t>)</a:t>
            </a:r>
            <a:r>
              <a:rPr lang="zh-CN" altLang="en-US" sz="1400" b="1" dirty="0" smtClean="0">
                <a:solidFill>
                  <a:schemeClr val="tx1">
                    <a:lumMod val="75000"/>
                    <a:lumOff val="25000"/>
                  </a:schemeClr>
                </a:solidFill>
                <a:latin typeface="微软雅黑" pitchFamily="34" charset="-122"/>
                <a:ea typeface="微软雅黑" pitchFamily="34" charset="-122"/>
              </a:rPr>
              <a:t>”与</a:t>
            </a:r>
            <a:r>
              <a:rPr lang="en-US" altLang="zh-CN" sz="1400" b="1" dirty="0" smtClean="0">
                <a:solidFill>
                  <a:schemeClr val="tx1">
                    <a:lumMod val="75000"/>
                    <a:lumOff val="25000"/>
                  </a:schemeClr>
                </a:solidFill>
                <a:latin typeface="微软雅黑" pitchFamily="34" charset="-122"/>
                <a:ea typeface="微软雅黑" pitchFamily="34" charset="-122"/>
              </a:rPr>
              <a:t>《</a:t>
            </a:r>
            <a:r>
              <a:rPr lang="zh-CN" altLang="en-US" sz="1400" b="1" dirty="0" smtClean="0">
                <a:solidFill>
                  <a:schemeClr val="tx1">
                    <a:lumMod val="75000"/>
                    <a:lumOff val="25000"/>
                  </a:schemeClr>
                </a:solidFill>
                <a:latin typeface="微软雅黑" pitchFamily="34" charset="-122"/>
                <a:ea typeface="微软雅黑" pitchFamily="34" charset="-122"/>
              </a:rPr>
              <a:t>安装</a:t>
            </a:r>
            <a:r>
              <a:rPr lang="en-US" altLang="zh-CN" sz="1400" b="1" dirty="0" smtClean="0">
                <a:solidFill>
                  <a:schemeClr val="tx1">
                    <a:lumMod val="75000"/>
                    <a:lumOff val="25000"/>
                  </a:schemeClr>
                </a:solidFill>
                <a:latin typeface="微软雅黑" pitchFamily="34" charset="-122"/>
                <a:ea typeface="微软雅黑" pitchFamily="34" charset="-122"/>
              </a:rPr>
              <a:t>(</a:t>
            </a:r>
            <a:r>
              <a:rPr lang="zh-CN" altLang="en-US" sz="1400" b="1" dirty="0" smtClean="0">
                <a:solidFill>
                  <a:schemeClr val="tx1">
                    <a:lumMod val="75000"/>
                    <a:lumOff val="25000"/>
                  </a:schemeClr>
                </a:solidFill>
                <a:latin typeface="微软雅黑" pitchFamily="34" charset="-122"/>
                <a:ea typeface="微软雅黑" pitchFamily="34" charset="-122"/>
              </a:rPr>
              <a:t>重装</a:t>
            </a:r>
            <a:r>
              <a:rPr lang="en-US" altLang="zh-CN" sz="1400" b="1" dirty="0" smtClean="0">
                <a:solidFill>
                  <a:schemeClr val="tx1">
                    <a:lumMod val="75000"/>
                    <a:lumOff val="25000"/>
                  </a:schemeClr>
                </a:solidFill>
                <a:latin typeface="微软雅黑" pitchFamily="34" charset="-122"/>
                <a:ea typeface="微软雅黑" pitchFamily="34" charset="-122"/>
              </a:rPr>
              <a:t>)Adobe Read.doc 》</a:t>
            </a:r>
          </a:p>
        </p:txBody>
      </p:sp>
      <p:sp>
        <p:nvSpPr>
          <p:cNvPr id="20" name="原创设计师QQ598969553      _1"/>
          <p:cNvSpPr/>
          <p:nvPr/>
        </p:nvSpPr>
        <p:spPr>
          <a:xfrm>
            <a:off x="6858016" y="1785932"/>
            <a:ext cx="2267727" cy="2621477"/>
          </a:xfrm>
          <a:prstGeom prst="round2DiagRect">
            <a:avLst/>
          </a:prstGeom>
          <a:solidFill>
            <a:srgbClr val="F7F7F7"/>
          </a:solidFill>
          <a:ln>
            <a:noFill/>
          </a:ln>
          <a:effectLst>
            <a:outerShdw blurRad="1651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0460" tIns="30230" rIns="60460" bIns="30230" rtlCol="0" anchor="ctr"/>
          <a:lstStyle/>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r>
              <a:rPr lang="zh-CN" altLang="en-US" sz="1400" b="1" dirty="0" smtClean="0">
                <a:solidFill>
                  <a:prstClr val="black">
                    <a:lumMod val="85000"/>
                    <a:lumOff val="15000"/>
                  </a:prstClr>
                </a:solidFill>
                <a:latin typeface="微软雅黑" panose="020B0503020204020204" pitchFamily="34" charset="-122"/>
                <a:ea typeface="微软雅黑" panose="020B0503020204020204" pitchFamily="34" charset="-122"/>
              </a:rPr>
              <a:t>山西万鸿科技电话</a:t>
            </a:r>
            <a:r>
              <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rPr>
              <a:t>0351-7631342</a:t>
            </a: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zh-CN" altLang="en-US" sz="1350" dirty="0">
              <a:ea typeface="微软雅黑" panose="020B0503020204020204" pitchFamily="34" charset="-122"/>
            </a:endParaRPr>
          </a:p>
        </p:txBody>
      </p:sp>
      <p:grpSp>
        <p:nvGrpSpPr>
          <p:cNvPr id="2" name="原创设计师QQ598969553      _2"/>
          <p:cNvGrpSpPr/>
          <p:nvPr/>
        </p:nvGrpSpPr>
        <p:grpSpPr>
          <a:xfrm>
            <a:off x="7295254" y="852268"/>
            <a:ext cx="1202338" cy="1020483"/>
            <a:chOff x="7109111" y="2548965"/>
            <a:chExt cx="2397222" cy="2093640"/>
          </a:xfrm>
        </p:grpSpPr>
        <p:grpSp>
          <p:nvGrpSpPr>
            <p:cNvPr id="4" name="组合 13"/>
            <p:cNvGrpSpPr/>
            <p:nvPr/>
          </p:nvGrpSpPr>
          <p:grpSpPr>
            <a:xfrm>
              <a:off x="7109111" y="2548965"/>
              <a:ext cx="2397222" cy="2093640"/>
              <a:chOff x="1511944" y="2420246"/>
              <a:chExt cx="2627152" cy="2294453"/>
            </a:xfrm>
            <a:effectLst>
              <a:outerShdw blurRad="203200" dist="38100" dir="3780000" sx="103000" sy="103000" algn="t" rotWithShape="0">
                <a:prstClr val="black">
                  <a:alpha val="25000"/>
                </a:prstClr>
              </a:outerShdw>
            </a:effectLst>
          </p:grpSpPr>
          <p:sp>
            <p:nvSpPr>
              <p:cNvPr id="25"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headEnd/>
                <a:tailEnd/>
              </a:ln>
              <a:effectLst/>
            </p:spPr>
            <p:txBody>
              <a:bodyPr vert="horz" wrap="square" lIns="68564" tIns="34282" rIns="68564" bIns="34282" numCol="1" anchor="t" anchorCtr="0" compatLnSpc="1">
                <a:prstTxWarp prst="textNoShape">
                  <a:avLst/>
                </a:prstTxWarp>
              </a:bodyPr>
              <a:lstStyle/>
              <a:p>
                <a:endParaRPr lang="zh-CN" altLang="en-US" sz="1200">
                  <a:ea typeface="微软雅黑" panose="020B0503020204020204" pitchFamily="34" charset="-122"/>
                </a:endParaRPr>
              </a:p>
            </p:txBody>
          </p:sp>
          <p:sp>
            <p:nvSpPr>
              <p:cNvPr id="26"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p:spPr>
            <p:txBody>
              <a:bodyPr vert="horz" wrap="square" lIns="68564" tIns="34282" rIns="68564" bIns="34282" numCol="1" anchor="t" anchorCtr="0" compatLnSpc="1">
                <a:prstTxWarp prst="textNoShape">
                  <a:avLst/>
                </a:prstTxWarp>
              </a:bodyPr>
              <a:lstStyle/>
              <a:p>
                <a:endParaRPr lang="zh-CN" altLang="en-US" sz="1200">
                  <a:ea typeface="微软雅黑" panose="020B0503020204020204" pitchFamily="34" charset="-122"/>
                </a:endParaRPr>
              </a:p>
            </p:txBody>
          </p:sp>
        </p:grpSp>
        <p:sp>
          <p:nvSpPr>
            <p:cNvPr id="23" name="Freeform 7"/>
            <p:cNvSpPr>
              <a:spLocks/>
            </p:cNvSpPr>
            <p:nvPr/>
          </p:nvSpPr>
          <p:spPr bwMode="auto">
            <a:xfrm>
              <a:off x="7420792" y="2825471"/>
              <a:ext cx="1773861" cy="1540628"/>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gradFill>
              <a:gsLst>
                <a:gs pos="100000">
                  <a:schemeClr val="accent1"/>
                </a:gs>
                <a:gs pos="0">
                  <a:schemeClr val="accent1">
                    <a:lumMod val="75000"/>
                  </a:schemeClr>
                </a:gs>
              </a:gsLst>
              <a:lin ang="5400000" scaled="1"/>
            </a:gradFill>
            <a:ln w="28575" cap="flat">
              <a:gradFill>
                <a:gsLst>
                  <a:gs pos="0">
                    <a:schemeClr val="accent1"/>
                  </a:gs>
                  <a:gs pos="100000">
                    <a:schemeClr val="accent1">
                      <a:lumMod val="75000"/>
                    </a:schemeClr>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prstTxWarp prst="textNoShape">
                <a:avLst/>
              </a:prstTxWarp>
            </a:bodyPr>
            <a:lstStyle/>
            <a:p>
              <a:endParaRPr lang="zh-CN" altLang="en-US" sz="1200" dirty="0">
                <a:solidFill>
                  <a:prstClr val="black"/>
                </a:solidFill>
                <a:ea typeface="微软雅黑" panose="020B0503020204020204" pitchFamily="34" charset="-122"/>
              </a:endParaRPr>
            </a:p>
          </p:txBody>
        </p:sp>
        <p:sp>
          <p:nvSpPr>
            <p:cNvPr id="24" name="TextBox 23"/>
            <p:cNvSpPr txBox="1"/>
            <p:nvPr/>
          </p:nvSpPr>
          <p:spPr>
            <a:xfrm>
              <a:off x="7802581" y="3142961"/>
              <a:ext cx="1010287" cy="947160"/>
            </a:xfrm>
            <a:prstGeom prst="rect">
              <a:avLst/>
            </a:prstGeom>
            <a:noFill/>
          </p:spPr>
          <p:txBody>
            <a:bodyPr wrap="square" rtlCol="0">
              <a:spAutoFit/>
            </a:bodyPr>
            <a:lstStyle/>
            <a:p>
              <a:r>
                <a:rPr lang="zh-CN" altLang="en-US" sz="1200" b="1" dirty="0" smtClean="0">
                  <a:solidFill>
                    <a:schemeClr val="bg1"/>
                  </a:solidFill>
                  <a:latin typeface="微软雅黑" panose="020B0503020204020204" pitchFamily="34" charset="-122"/>
                  <a:ea typeface="微软雅黑" panose="020B0503020204020204" pitchFamily="34" charset="-122"/>
                </a:rPr>
                <a:t>技术支持</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8596" y="214297"/>
            <a:ext cx="6215106" cy="646331"/>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常见问题</a:t>
            </a: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申请信息错误如何重新编辑</a:t>
            </a:r>
          </a:p>
          <a:p>
            <a:endParaRPr lang="zh-CN" altLang="en-US" b="1" dirty="0">
              <a:latin typeface="微软雅黑" panose="020B0503020204020204" pitchFamily="34" charset="-122"/>
              <a:ea typeface="微软雅黑" panose="020B0503020204020204" pitchFamily="34" charset="-122"/>
            </a:endParaRPr>
          </a:p>
        </p:txBody>
      </p:sp>
      <p:pic>
        <p:nvPicPr>
          <p:cNvPr id="3" name="Picture 5"/>
          <p:cNvPicPr>
            <a:picLocks noChangeAspect="1" noChangeArrowheads="1"/>
          </p:cNvPicPr>
          <p:nvPr/>
        </p:nvPicPr>
        <p:blipFill>
          <a:blip r:embed="rId3" cstate="print"/>
          <a:srcRect/>
          <a:stretch>
            <a:fillRect/>
          </a:stretch>
        </p:blipFill>
        <p:spPr bwMode="auto">
          <a:xfrm>
            <a:off x="7429520" y="0"/>
            <a:ext cx="1685925" cy="657208"/>
          </a:xfrm>
          <a:prstGeom prst="rect">
            <a:avLst/>
          </a:prstGeom>
          <a:noFill/>
          <a:ln w="9525">
            <a:noFill/>
            <a:miter lim="800000"/>
            <a:headEnd/>
            <a:tailEnd/>
          </a:ln>
          <a:effectLst/>
        </p:spPr>
      </p:pic>
      <p:sp>
        <p:nvSpPr>
          <p:cNvPr id="43" name="原创设计师QQ598969553      _24">
            <a:hlinkClick r:id="rId4" action="ppaction://hlinksldjump"/>
          </p:cNvPr>
          <p:cNvSpPr>
            <a:spLocks noEditPoints="1"/>
          </p:cNvSpPr>
          <p:nvPr/>
        </p:nvSpPr>
        <p:spPr bwMode="auto">
          <a:xfrm>
            <a:off x="8897417" y="4885810"/>
            <a:ext cx="246583" cy="257690"/>
          </a:xfrm>
          <a:custGeom>
            <a:avLst/>
            <a:gdLst>
              <a:gd name="T0" fmla="*/ 81 w 94"/>
              <a:gd name="T1" fmla="*/ 57 h 98"/>
              <a:gd name="T2" fmla="*/ 81 w 94"/>
              <a:gd name="T3" fmla="*/ 95 h 98"/>
              <a:gd name="T4" fmla="*/ 81 w 94"/>
              <a:gd name="T5" fmla="*/ 98 h 98"/>
              <a:gd name="T6" fmla="*/ 78 w 94"/>
              <a:gd name="T7" fmla="*/ 98 h 98"/>
              <a:gd name="T8" fmla="*/ 67 w 94"/>
              <a:gd name="T9" fmla="*/ 98 h 98"/>
              <a:gd name="T10" fmla="*/ 67 w 94"/>
              <a:gd name="T11" fmla="*/ 68 h 98"/>
              <a:gd name="T12" fmla="*/ 62 w 94"/>
              <a:gd name="T13" fmla="*/ 64 h 98"/>
              <a:gd name="T14" fmla="*/ 49 w 94"/>
              <a:gd name="T15" fmla="*/ 64 h 98"/>
              <a:gd name="T16" fmla="*/ 45 w 94"/>
              <a:gd name="T17" fmla="*/ 68 h 98"/>
              <a:gd name="T18" fmla="*/ 45 w 94"/>
              <a:gd name="T19" fmla="*/ 98 h 98"/>
              <a:gd name="T20" fmla="*/ 15 w 94"/>
              <a:gd name="T21" fmla="*/ 98 h 98"/>
              <a:gd name="T22" fmla="*/ 12 w 94"/>
              <a:gd name="T23" fmla="*/ 98 h 98"/>
              <a:gd name="T24" fmla="*/ 12 w 94"/>
              <a:gd name="T25" fmla="*/ 95 h 98"/>
              <a:gd name="T26" fmla="*/ 12 w 94"/>
              <a:gd name="T27" fmla="*/ 57 h 98"/>
              <a:gd name="T28" fmla="*/ 3 w 94"/>
              <a:gd name="T29" fmla="*/ 57 h 98"/>
              <a:gd name="T30" fmla="*/ 0 w 94"/>
              <a:gd name="T31" fmla="*/ 50 h 98"/>
              <a:gd name="T32" fmla="*/ 44 w 94"/>
              <a:gd name="T33" fmla="*/ 3 h 98"/>
              <a:gd name="T34" fmla="*/ 47 w 94"/>
              <a:gd name="T35" fmla="*/ 0 h 98"/>
              <a:gd name="T36" fmla="*/ 50 w 94"/>
              <a:gd name="T37" fmla="*/ 3 h 98"/>
              <a:gd name="T38" fmla="*/ 94 w 94"/>
              <a:gd name="T39" fmla="*/ 50 h 98"/>
              <a:gd name="T40" fmla="*/ 90 w 94"/>
              <a:gd name="T41" fmla="*/ 57 h 98"/>
              <a:gd name="T42" fmla="*/ 81 w 94"/>
              <a:gd name="T43" fmla="*/ 57 h 98"/>
              <a:gd name="T44" fmla="*/ 74 w 94"/>
              <a:gd name="T45" fmla="*/ 8 h 98"/>
              <a:gd name="T46" fmla="*/ 77 w 94"/>
              <a:gd name="T47" fmla="*/ 8 h 98"/>
              <a:gd name="T48" fmla="*/ 77 w 94"/>
              <a:gd name="T49" fmla="*/ 2 h 98"/>
              <a:gd name="T50" fmla="*/ 61 w 94"/>
              <a:gd name="T51" fmla="*/ 2 h 98"/>
              <a:gd name="T52" fmla="*/ 61 w 94"/>
              <a:gd name="T53" fmla="*/ 8 h 98"/>
              <a:gd name="T54" fmla="*/ 64 w 94"/>
              <a:gd name="T55" fmla="*/ 8 h 98"/>
              <a:gd name="T56" fmla="*/ 64 w 94"/>
              <a:gd name="T57" fmla="*/ 13 h 98"/>
              <a:gd name="T58" fmla="*/ 74 w 94"/>
              <a:gd name="T59" fmla="*/ 25 h 98"/>
              <a:gd name="T60" fmla="*/ 74 w 94"/>
              <a:gd name="T6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ea typeface="微软雅黑" panose="020B0503020204020204" pitchFamily="34" charset="-122"/>
            </a:endParaRPr>
          </a:p>
        </p:txBody>
      </p:sp>
      <p:sp>
        <p:nvSpPr>
          <p:cNvPr id="12" name="矩形 11"/>
          <p:cNvSpPr/>
          <p:nvPr/>
        </p:nvSpPr>
        <p:spPr>
          <a:xfrm>
            <a:off x="571472" y="1357304"/>
            <a:ext cx="5857916" cy="1126462"/>
          </a:xfrm>
          <a:prstGeom prst="rect">
            <a:avLst/>
          </a:prstGeom>
        </p:spPr>
        <p:txBody>
          <a:bodyPr wrap="square">
            <a:spAutoFit/>
          </a:bodyPr>
          <a:lstStyle/>
          <a:p>
            <a:pPr>
              <a:lnSpc>
                <a:spcPct val="120000"/>
              </a:lnSpc>
            </a:pPr>
            <a:r>
              <a:rPr lang="zh-CN" altLang="en-US" sz="1400" dirty="0" smtClean="0">
                <a:solidFill>
                  <a:schemeClr val="tx1">
                    <a:lumMod val="75000"/>
                    <a:lumOff val="25000"/>
                  </a:schemeClr>
                </a:solidFill>
                <a:latin typeface="微软雅黑" pitchFamily="34" charset="-122"/>
                <a:ea typeface="微软雅黑" pitchFamily="34" charset="-122"/>
              </a:rPr>
              <a:t>系统中，如发现申请信息有误（出厂编号选错、信息填写错误等），均可由相关用户退回至待打表状态</a:t>
            </a:r>
            <a:r>
              <a:rPr lang="en-US" altLang="zh-CN" sz="1400" dirty="0" smtClean="0">
                <a:solidFill>
                  <a:schemeClr val="tx1">
                    <a:lumMod val="75000"/>
                    <a:lumOff val="25000"/>
                  </a:schemeClr>
                </a:solidFill>
                <a:latin typeface="微软雅黑" pitchFamily="34" charset="-122"/>
                <a:ea typeface="微软雅黑" pitchFamily="34" charset="-122"/>
              </a:rPr>
              <a:t>(</a:t>
            </a:r>
            <a:r>
              <a:rPr lang="zh-CN" altLang="en-US" sz="1400" b="1" dirty="0" smtClean="0">
                <a:solidFill>
                  <a:schemeClr val="tx1">
                    <a:lumMod val="75000"/>
                    <a:lumOff val="25000"/>
                  </a:schemeClr>
                </a:solidFill>
                <a:latin typeface="微软雅黑" pitchFamily="34" charset="-122"/>
                <a:ea typeface="微软雅黑" pitchFamily="34" charset="-122"/>
              </a:rPr>
              <a:t>注意：</a:t>
            </a:r>
            <a:r>
              <a:rPr lang="zh-CN" altLang="en-US" sz="1400" dirty="0" smtClean="0">
                <a:solidFill>
                  <a:schemeClr val="tx1">
                    <a:lumMod val="75000"/>
                    <a:lumOff val="25000"/>
                  </a:schemeClr>
                </a:solidFill>
                <a:latin typeface="微软雅黑" pitchFamily="34" charset="-122"/>
                <a:ea typeface="微软雅黑" pitchFamily="34" charset="-122"/>
              </a:rPr>
              <a:t>只有申请处于待打表状态可进行编辑</a:t>
            </a:r>
            <a:r>
              <a:rPr lang="en-US" altLang="zh-CN" sz="1400" dirty="0" smtClean="0">
                <a:solidFill>
                  <a:schemeClr val="tx1">
                    <a:lumMod val="75000"/>
                    <a:lumOff val="25000"/>
                  </a:schemeClr>
                </a:solidFill>
                <a:latin typeface="微软雅黑" pitchFamily="34" charset="-122"/>
                <a:ea typeface="微软雅黑" pitchFamily="34" charset="-122"/>
              </a:rPr>
              <a:t>)</a:t>
            </a:r>
            <a:r>
              <a:rPr lang="zh-CN" altLang="en-US" sz="1400" dirty="0" smtClean="0">
                <a:solidFill>
                  <a:schemeClr val="tx1">
                    <a:lumMod val="75000"/>
                    <a:lumOff val="25000"/>
                  </a:schemeClr>
                </a:solidFill>
                <a:latin typeface="微软雅黑" pitchFamily="34" charset="-122"/>
                <a:ea typeface="微软雅黑" pitchFamily="34" charset="-122"/>
              </a:rPr>
              <a:t>，由县操作（或乡镇操作）在“生成资金申请表”功能中，找到指定申请，可进行编辑操作。编辑后需重新进行之后的流程操作。</a:t>
            </a:r>
            <a:endParaRPr lang="en-US" altLang="zh-CN" sz="1400" dirty="0" smtClean="0">
              <a:solidFill>
                <a:schemeClr val="tx1">
                  <a:lumMod val="75000"/>
                  <a:lumOff val="25000"/>
                </a:schemeClr>
              </a:solidFill>
              <a:latin typeface="微软雅黑" pitchFamily="34" charset="-122"/>
              <a:ea typeface="微软雅黑" pitchFamily="34" charset="-122"/>
            </a:endParaRPr>
          </a:p>
        </p:txBody>
      </p:sp>
      <p:pic>
        <p:nvPicPr>
          <p:cNvPr id="2050" name="Picture 2"/>
          <p:cNvPicPr>
            <a:picLocks noChangeAspect="1" noChangeArrowheads="1"/>
          </p:cNvPicPr>
          <p:nvPr/>
        </p:nvPicPr>
        <p:blipFill>
          <a:blip r:embed="rId5" cstate="print"/>
          <a:srcRect/>
          <a:stretch>
            <a:fillRect/>
          </a:stretch>
        </p:blipFill>
        <p:spPr bwMode="auto">
          <a:xfrm>
            <a:off x="467544" y="2571750"/>
            <a:ext cx="5951954" cy="1008112"/>
          </a:xfrm>
          <a:prstGeom prst="rect">
            <a:avLst/>
          </a:prstGeom>
          <a:noFill/>
          <a:ln w="9525">
            <a:noFill/>
            <a:miter lim="800000"/>
            <a:headEnd/>
            <a:tailEnd/>
          </a:ln>
        </p:spPr>
      </p:pic>
      <p:sp>
        <p:nvSpPr>
          <p:cNvPr id="14" name="原创设计师QQ598969553      _1"/>
          <p:cNvSpPr/>
          <p:nvPr/>
        </p:nvSpPr>
        <p:spPr>
          <a:xfrm>
            <a:off x="6858016" y="1785932"/>
            <a:ext cx="2267727" cy="2621477"/>
          </a:xfrm>
          <a:prstGeom prst="round2DiagRect">
            <a:avLst/>
          </a:prstGeom>
          <a:solidFill>
            <a:srgbClr val="F7F7F7"/>
          </a:solidFill>
          <a:ln>
            <a:noFill/>
          </a:ln>
          <a:effectLst>
            <a:outerShdw blurRad="1651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0460" tIns="30230" rIns="60460" bIns="30230" rtlCol="0" anchor="ctr"/>
          <a:lstStyle/>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r>
              <a:rPr lang="zh-CN" altLang="en-US" sz="1400" b="1" dirty="0" smtClean="0">
                <a:solidFill>
                  <a:prstClr val="black">
                    <a:lumMod val="85000"/>
                    <a:lumOff val="15000"/>
                  </a:prstClr>
                </a:solidFill>
                <a:latin typeface="微软雅黑" panose="020B0503020204020204" pitchFamily="34" charset="-122"/>
                <a:ea typeface="微软雅黑" panose="020B0503020204020204" pitchFamily="34" charset="-122"/>
              </a:rPr>
              <a:t>山西万鸿科技电话</a:t>
            </a:r>
            <a:r>
              <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rPr>
              <a:t>0351-7631342</a:t>
            </a: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zh-CN" altLang="en-US" sz="1350" dirty="0">
              <a:ea typeface="微软雅黑" panose="020B0503020204020204" pitchFamily="34" charset="-122"/>
            </a:endParaRPr>
          </a:p>
        </p:txBody>
      </p:sp>
      <p:grpSp>
        <p:nvGrpSpPr>
          <p:cNvPr id="2" name="原创设计师QQ598969553      _2"/>
          <p:cNvGrpSpPr/>
          <p:nvPr/>
        </p:nvGrpSpPr>
        <p:grpSpPr>
          <a:xfrm>
            <a:off x="7295254" y="852268"/>
            <a:ext cx="1202338" cy="1020483"/>
            <a:chOff x="7109111" y="2548965"/>
            <a:chExt cx="2397222" cy="2093640"/>
          </a:xfrm>
        </p:grpSpPr>
        <p:grpSp>
          <p:nvGrpSpPr>
            <p:cNvPr id="4" name="组合 13"/>
            <p:cNvGrpSpPr/>
            <p:nvPr/>
          </p:nvGrpSpPr>
          <p:grpSpPr>
            <a:xfrm>
              <a:off x="7109111" y="2548965"/>
              <a:ext cx="2397222" cy="2093640"/>
              <a:chOff x="1511944" y="2420246"/>
              <a:chExt cx="2627152" cy="2294453"/>
            </a:xfrm>
            <a:effectLst>
              <a:outerShdw blurRad="203200" dist="38100" dir="3780000" sx="103000" sy="103000" algn="t" rotWithShape="0">
                <a:prstClr val="black">
                  <a:alpha val="25000"/>
                </a:prstClr>
              </a:outerShdw>
            </a:effectLst>
          </p:grpSpPr>
          <p:sp>
            <p:nvSpPr>
              <p:cNvPr id="23"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headEnd/>
                <a:tailEnd/>
              </a:ln>
              <a:effectLst/>
            </p:spPr>
            <p:txBody>
              <a:bodyPr vert="horz" wrap="square" lIns="68564" tIns="34282" rIns="68564" bIns="34282" numCol="1" anchor="t" anchorCtr="0" compatLnSpc="1">
                <a:prstTxWarp prst="textNoShape">
                  <a:avLst/>
                </a:prstTxWarp>
              </a:bodyPr>
              <a:lstStyle/>
              <a:p>
                <a:endParaRPr lang="zh-CN" altLang="en-US" sz="1200">
                  <a:ea typeface="微软雅黑" panose="020B0503020204020204" pitchFamily="34" charset="-122"/>
                </a:endParaRPr>
              </a:p>
            </p:txBody>
          </p:sp>
          <p:sp>
            <p:nvSpPr>
              <p:cNvPr id="24"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p:spPr>
            <p:txBody>
              <a:bodyPr vert="horz" wrap="square" lIns="68564" tIns="34282" rIns="68564" bIns="34282" numCol="1" anchor="t" anchorCtr="0" compatLnSpc="1">
                <a:prstTxWarp prst="textNoShape">
                  <a:avLst/>
                </a:prstTxWarp>
              </a:bodyPr>
              <a:lstStyle/>
              <a:p>
                <a:endParaRPr lang="zh-CN" altLang="en-US" sz="1200">
                  <a:ea typeface="微软雅黑" panose="020B0503020204020204" pitchFamily="34" charset="-122"/>
                </a:endParaRPr>
              </a:p>
            </p:txBody>
          </p:sp>
        </p:grpSp>
        <p:sp>
          <p:nvSpPr>
            <p:cNvPr id="21" name="Freeform 7"/>
            <p:cNvSpPr>
              <a:spLocks/>
            </p:cNvSpPr>
            <p:nvPr/>
          </p:nvSpPr>
          <p:spPr bwMode="auto">
            <a:xfrm>
              <a:off x="7420792" y="2825471"/>
              <a:ext cx="1773861" cy="1540628"/>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gradFill>
              <a:gsLst>
                <a:gs pos="100000">
                  <a:schemeClr val="accent1"/>
                </a:gs>
                <a:gs pos="0">
                  <a:schemeClr val="accent1">
                    <a:lumMod val="75000"/>
                  </a:schemeClr>
                </a:gs>
              </a:gsLst>
              <a:lin ang="5400000" scaled="1"/>
            </a:gradFill>
            <a:ln w="28575" cap="flat">
              <a:gradFill>
                <a:gsLst>
                  <a:gs pos="0">
                    <a:schemeClr val="accent1"/>
                  </a:gs>
                  <a:gs pos="100000">
                    <a:schemeClr val="accent1">
                      <a:lumMod val="75000"/>
                    </a:schemeClr>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prstTxWarp prst="textNoShape">
                <a:avLst/>
              </a:prstTxWarp>
            </a:bodyPr>
            <a:lstStyle/>
            <a:p>
              <a:endParaRPr lang="zh-CN" altLang="en-US" sz="1200" dirty="0">
                <a:solidFill>
                  <a:prstClr val="black"/>
                </a:solidFill>
                <a:ea typeface="微软雅黑" panose="020B0503020204020204" pitchFamily="34" charset="-122"/>
              </a:endParaRPr>
            </a:p>
          </p:txBody>
        </p:sp>
        <p:sp>
          <p:nvSpPr>
            <p:cNvPr id="22" name="TextBox 21"/>
            <p:cNvSpPr txBox="1"/>
            <p:nvPr/>
          </p:nvSpPr>
          <p:spPr>
            <a:xfrm>
              <a:off x="7802581" y="3142961"/>
              <a:ext cx="1010287" cy="947160"/>
            </a:xfrm>
            <a:prstGeom prst="rect">
              <a:avLst/>
            </a:prstGeom>
            <a:noFill/>
          </p:spPr>
          <p:txBody>
            <a:bodyPr wrap="square" rtlCol="0">
              <a:spAutoFit/>
            </a:bodyPr>
            <a:lstStyle/>
            <a:p>
              <a:r>
                <a:rPr lang="zh-CN" altLang="en-US" sz="1200" b="1" dirty="0" smtClean="0">
                  <a:solidFill>
                    <a:schemeClr val="bg1"/>
                  </a:solidFill>
                  <a:latin typeface="微软雅黑" panose="020B0503020204020204" pitchFamily="34" charset="-122"/>
                  <a:ea typeface="微软雅黑" panose="020B0503020204020204" pitchFamily="34" charset="-122"/>
                </a:rPr>
                <a:t>技术支持</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0034" y="285734"/>
            <a:ext cx="1800493"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县操作主要功能</a:t>
            </a:r>
            <a:endParaRPr lang="zh-CN" altLang="en-US" dirty="0"/>
          </a:p>
        </p:txBody>
      </p:sp>
      <p:sp>
        <p:nvSpPr>
          <p:cNvPr id="4" name="矩形 3"/>
          <p:cNvSpPr/>
          <p:nvPr/>
        </p:nvSpPr>
        <p:spPr>
          <a:xfrm>
            <a:off x="395536" y="759122"/>
            <a:ext cx="4918334" cy="732508"/>
          </a:xfrm>
          <a:prstGeom prst="rect">
            <a:avLst/>
          </a:prstGeom>
        </p:spPr>
        <p:txBody>
          <a:bodyPr wrap="none">
            <a:spAutoFit/>
          </a:bodyPr>
          <a:lstStyle/>
          <a:p>
            <a:pPr marL="342900" indent="-342900" eaLnBrk="0" hangingPunct="0">
              <a:spcBef>
                <a:spcPct val="20000"/>
              </a:spcBef>
              <a:buClr>
                <a:schemeClr val="tx1"/>
              </a:buClr>
              <a:buFont typeface="Wingdings" panose="05000000000000000000" pitchFamily="2" charset="2"/>
              <a:buChar char="u"/>
              <a:defRPr/>
            </a:pPr>
            <a:r>
              <a:rPr lang="zh-CN" altLang="en-US" sz="2000" b="1" dirty="0" smtClean="0"/>
              <a:t>购机核实</a:t>
            </a:r>
            <a:endParaRPr lang="en-US" altLang="zh-CN" sz="2000" b="1" dirty="0" smtClean="0"/>
          </a:p>
          <a:p>
            <a:pPr eaLnBrk="0" hangingPunct="0">
              <a:spcBef>
                <a:spcPct val="20000"/>
              </a:spcBef>
              <a:buClr>
                <a:schemeClr val="tx1"/>
              </a:buClr>
              <a:defRPr/>
            </a:pPr>
            <a:r>
              <a:rPr lang="zh-CN" altLang="en-US" b="1" dirty="0" smtClean="0"/>
              <a:t>      对</a:t>
            </a:r>
            <a:r>
              <a:rPr lang="zh-CN" altLang="en-US" b="1" dirty="0"/>
              <a:t>不满足自动</a:t>
            </a:r>
            <a:r>
              <a:rPr lang="zh-CN" altLang="en-US" b="1" dirty="0" smtClean="0"/>
              <a:t>核实条件的</a:t>
            </a:r>
            <a:r>
              <a:rPr lang="zh-CN" altLang="en-US" b="1" dirty="0"/>
              <a:t>申请信息手动核实</a:t>
            </a:r>
          </a:p>
        </p:txBody>
      </p:sp>
      <p:pic>
        <p:nvPicPr>
          <p:cNvPr id="5122" name="Picture 2"/>
          <p:cNvPicPr>
            <a:picLocks noChangeAspect="1" noChangeArrowheads="1"/>
          </p:cNvPicPr>
          <p:nvPr/>
        </p:nvPicPr>
        <p:blipFill>
          <a:blip r:embed="rId2"/>
          <a:srcRect/>
          <a:stretch>
            <a:fillRect/>
          </a:stretch>
        </p:blipFill>
        <p:spPr bwMode="auto">
          <a:xfrm>
            <a:off x="214281" y="1643056"/>
            <a:ext cx="8784941" cy="2500330"/>
          </a:xfrm>
          <a:prstGeom prst="rect">
            <a:avLst/>
          </a:prstGeom>
          <a:noFill/>
          <a:ln w="9525">
            <a:noFill/>
            <a:miter lim="800000"/>
            <a:headEnd/>
            <a:tailEnd/>
          </a:ln>
          <a:effectLst/>
        </p:spPr>
      </p:pic>
    </p:spTree>
    <p:extLst>
      <p:ext uri="{BB962C8B-B14F-4D97-AF65-F5344CB8AC3E}">
        <p14:creationId xmlns:p14="http://schemas.microsoft.com/office/powerpoint/2010/main" xmlns="" val="4075866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原创设计师QQ598969553      _1"/>
          <p:cNvSpPr/>
          <p:nvPr/>
        </p:nvSpPr>
        <p:spPr>
          <a:xfrm>
            <a:off x="2843808" y="906574"/>
            <a:ext cx="3330351" cy="3330351"/>
          </a:xfrm>
          <a:prstGeom prst="ellipse">
            <a:avLst/>
          </a:prstGeom>
          <a:solidFill>
            <a:srgbClr val="F6F6F7"/>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nvGrpSpPr>
          <p:cNvPr id="2" name="原创设计师QQ598969553      _2"/>
          <p:cNvGrpSpPr/>
          <p:nvPr/>
        </p:nvGrpSpPr>
        <p:grpSpPr>
          <a:xfrm>
            <a:off x="2950008" y="1033703"/>
            <a:ext cx="2606803" cy="2585874"/>
            <a:chOff x="2924521" y="1777488"/>
            <a:chExt cx="1974706" cy="1958851"/>
          </a:xfrm>
        </p:grpSpPr>
        <p:sp>
          <p:nvSpPr>
            <p:cNvPr id="47" name="椭圆 46"/>
            <p:cNvSpPr/>
            <p:nvPr/>
          </p:nvSpPr>
          <p:spPr>
            <a:xfrm>
              <a:off x="2924521" y="1777488"/>
              <a:ext cx="570404" cy="570404"/>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accent1"/>
                  </a:solidFill>
                  <a:ea typeface="微软雅黑" panose="020B0503020204020204" pitchFamily="34" charset="-122"/>
                </a:rPr>
                <a:t>01</a:t>
              </a:r>
              <a:endParaRPr lang="zh-CN" altLang="en-US" sz="2000" dirty="0">
                <a:solidFill>
                  <a:schemeClr val="accent1"/>
                </a:solidFill>
                <a:ea typeface="微软雅黑" panose="020B0503020204020204" pitchFamily="34" charset="-122"/>
              </a:endParaRPr>
            </a:p>
          </p:txBody>
        </p:sp>
        <p:sp>
          <p:nvSpPr>
            <p:cNvPr id="48" name="椭圆 47"/>
            <p:cNvSpPr/>
            <p:nvPr/>
          </p:nvSpPr>
          <p:spPr>
            <a:xfrm>
              <a:off x="3311728" y="2148840"/>
              <a:ext cx="1587499" cy="1587499"/>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微软雅黑" panose="020B0503020204020204" pitchFamily="34" charset="-122"/>
              </a:endParaRPr>
            </a:p>
          </p:txBody>
        </p:sp>
      </p:grpSp>
      <p:sp>
        <p:nvSpPr>
          <p:cNvPr id="49" name="原创设计师QQ598969553      _3"/>
          <p:cNvSpPr txBox="1"/>
          <p:nvPr/>
        </p:nvSpPr>
        <p:spPr>
          <a:xfrm>
            <a:off x="3702996" y="2219376"/>
            <a:ext cx="1568450" cy="400110"/>
          </a:xfrm>
          <a:prstGeom prst="rect">
            <a:avLst/>
          </a:prstGeom>
          <a:noFill/>
        </p:spPr>
        <p:txBody>
          <a:bodyPr wrap="square" rtlCol="0">
            <a:spAutoFit/>
          </a:bodyPr>
          <a:lstStyle/>
          <a:p>
            <a:pPr algn="ctr"/>
            <a:r>
              <a:rPr lang="en-US" altLang="zh-CN" sz="2000" dirty="0">
                <a:solidFill>
                  <a:schemeClr val="accent1"/>
                </a:solidFill>
                <a:ea typeface="微软雅黑" panose="020B0503020204020204" pitchFamily="34" charset="-122"/>
              </a:rPr>
              <a:t>PART </a:t>
            </a:r>
            <a:r>
              <a:rPr lang="en-US" altLang="zh-CN" sz="2000" dirty="0" smtClean="0">
                <a:solidFill>
                  <a:schemeClr val="accent1"/>
                </a:solidFill>
                <a:ea typeface="微软雅黑" panose="020B0503020204020204" pitchFamily="34" charset="-122"/>
              </a:rPr>
              <a:t>01</a:t>
            </a:r>
            <a:endParaRPr lang="zh-CN" altLang="en-US" sz="2000" dirty="0">
              <a:solidFill>
                <a:schemeClr val="accent1"/>
              </a:solidFill>
              <a:ea typeface="微软雅黑" panose="020B0503020204020204" pitchFamily="34" charset="-122"/>
            </a:endParaRPr>
          </a:p>
        </p:txBody>
      </p:sp>
      <p:sp>
        <p:nvSpPr>
          <p:cNvPr id="50" name="原创设计师QQ598969553      _4"/>
          <p:cNvSpPr txBox="1"/>
          <p:nvPr/>
        </p:nvSpPr>
        <p:spPr>
          <a:xfrm>
            <a:off x="3598221" y="2578861"/>
            <a:ext cx="1778000" cy="400110"/>
          </a:xfrm>
          <a:prstGeom prst="rect">
            <a:avLst/>
          </a:prstGeom>
          <a:noFill/>
        </p:spPr>
        <p:txBody>
          <a:bodyPr wrap="square" rtlCol="0">
            <a:spAutoFit/>
          </a:bodyPr>
          <a:lstStyle/>
          <a:p>
            <a:pPr algn="ctr"/>
            <a:r>
              <a:rPr lang="zh-CN" altLang="en-US" sz="2000" b="1" dirty="0" smtClean="0">
                <a:latin typeface="微软雅黑" panose="020B0503020204020204" pitchFamily="34" charset="-122"/>
                <a:ea typeface="微软雅黑" panose="020B0503020204020204" pitchFamily="34" charset="-122"/>
              </a:rPr>
              <a:t>新版简介</a:t>
            </a:r>
            <a:endParaRPr lang="zh-CN" altLang="en-US" sz="2000" b="1" dirty="0">
              <a:latin typeface="微软雅黑" panose="020B0503020204020204" pitchFamily="34" charset="-122"/>
              <a:ea typeface="微软雅黑" panose="020B0503020204020204" pitchFamily="34" charset="-122"/>
            </a:endParaRPr>
          </a:p>
        </p:txBody>
      </p:sp>
      <p:pic>
        <p:nvPicPr>
          <p:cNvPr id="9" name="Picture 64"/>
          <p:cNvPicPr>
            <a:picLocks noGrp="1" noSelect="1" noRot="1" noChangeAspect="1" noMove="1" noResize="1" noChangeShapeType="1"/>
          </p:cNvPicPr>
          <p:nvPr/>
        </p:nvPicPr>
        <p:blipFill>
          <a:blip r:embed="rId3" cstate="screen">
            <a:extLst>
              <a:ext uri="{28A0092B-C50C-407E-A947-70E740481C1C}">
                <a14:useLocalDpi xmlns:a14="http://schemas.microsoft.com/office/drawing/2010/main" xmlns=""/>
              </a:ext>
            </a:extLst>
          </a:blip>
          <a:stretch>
            <a:fillRect/>
          </a:stretch>
        </p:blipFill>
        <p:spPr>
          <a:xfrm>
            <a:off x="3583616" y="17705564"/>
            <a:ext cx="1976768" cy="511028"/>
          </a:xfrm>
          <a:prstGeom prst="rect">
            <a:avLst/>
          </a:prstGeom>
        </p:spPr>
      </p:pic>
      <p:sp>
        <p:nvSpPr>
          <p:cNvPr id="10" name="原创设计师QQ598969553      _24">
            <a:hlinkClick r:id="rId4" action="ppaction://hlinksldjump"/>
          </p:cNvPr>
          <p:cNvSpPr>
            <a:spLocks noEditPoints="1"/>
          </p:cNvSpPr>
          <p:nvPr/>
        </p:nvSpPr>
        <p:spPr bwMode="auto">
          <a:xfrm>
            <a:off x="8897417" y="4885810"/>
            <a:ext cx="246583" cy="257690"/>
          </a:xfrm>
          <a:custGeom>
            <a:avLst/>
            <a:gdLst>
              <a:gd name="T0" fmla="*/ 81 w 94"/>
              <a:gd name="T1" fmla="*/ 57 h 98"/>
              <a:gd name="T2" fmla="*/ 81 w 94"/>
              <a:gd name="T3" fmla="*/ 95 h 98"/>
              <a:gd name="T4" fmla="*/ 81 w 94"/>
              <a:gd name="T5" fmla="*/ 98 h 98"/>
              <a:gd name="T6" fmla="*/ 78 w 94"/>
              <a:gd name="T7" fmla="*/ 98 h 98"/>
              <a:gd name="T8" fmla="*/ 67 w 94"/>
              <a:gd name="T9" fmla="*/ 98 h 98"/>
              <a:gd name="T10" fmla="*/ 67 w 94"/>
              <a:gd name="T11" fmla="*/ 68 h 98"/>
              <a:gd name="T12" fmla="*/ 62 w 94"/>
              <a:gd name="T13" fmla="*/ 64 h 98"/>
              <a:gd name="T14" fmla="*/ 49 w 94"/>
              <a:gd name="T15" fmla="*/ 64 h 98"/>
              <a:gd name="T16" fmla="*/ 45 w 94"/>
              <a:gd name="T17" fmla="*/ 68 h 98"/>
              <a:gd name="T18" fmla="*/ 45 w 94"/>
              <a:gd name="T19" fmla="*/ 98 h 98"/>
              <a:gd name="T20" fmla="*/ 15 w 94"/>
              <a:gd name="T21" fmla="*/ 98 h 98"/>
              <a:gd name="T22" fmla="*/ 12 w 94"/>
              <a:gd name="T23" fmla="*/ 98 h 98"/>
              <a:gd name="T24" fmla="*/ 12 w 94"/>
              <a:gd name="T25" fmla="*/ 95 h 98"/>
              <a:gd name="T26" fmla="*/ 12 w 94"/>
              <a:gd name="T27" fmla="*/ 57 h 98"/>
              <a:gd name="T28" fmla="*/ 3 w 94"/>
              <a:gd name="T29" fmla="*/ 57 h 98"/>
              <a:gd name="T30" fmla="*/ 0 w 94"/>
              <a:gd name="T31" fmla="*/ 50 h 98"/>
              <a:gd name="T32" fmla="*/ 44 w 94"/>
              <a:gd name="T33" fmla="*/ 3 h 98"/>
              <a:gd name="T34" fmla="*/ 47 w 94"/>
              <a:gd name="T35" fmla="*/ 0 h 98"/>
              <a:gd name="T36" fmla="*/ 50 w 94"/>
              <a:gd name="T37" fmla="*/ 3 h 98"/>
              <a:gd name="T38" fmla="*/ 94 w 94"/>
              <a:gd name="T39" fmla="*/ 50 h 98"/>
              <a:gd name="T40" fmla="*/ 90 w 94"/>
              <a:gd name="T41" fmla="*/ 57 h 98"/>
              <a:gd name="T42" fmla="*/ 81 w 94"/>
              <a:gd name="T43" fmla="*/ 57 h 98"/>
              <a:gd name="T44" fmla="*/ 74 w 94"/>
              <a:gd name="T45" fmla="*/ 8 h 98"/>
              <a:gd name="T46" fmla="*/ 77 w 94"/>
              <a:gd name="T47" fmla="*/ 8 h 98"/>
              <a:gd name="T48" fmla="*/ 77 w 94"/>
              <a:gd name="T49" fmla="*/ 2 h 98"/>
              <a:gd name="T50" fmla="*/ 61 w 94"/>
              <a:gd name="T51" fmla="*/ 2 h 98"/>
              <a:gd name="T52" fmla="*/ 61 w 94"/>
              <a:gd name="T53" fmla="*/ 8 h 98"/>
              <a:gd name="T54" fmla="*/ 64 w 94"/>
              <a:gd name="T55" fmla="*/ 8 h 98"/>
              <a:gd name="T56" fmla="*/ 64 w 94"/>
              <a:gd name="T57" fmla="*/ 13 h 98"/>
              <a:gd name="T58" fmla="*/ 74 w 94"/>
              <a:gd name="T59" fmla="*/ 25 h 98"/>
              <a:gd name="T60" fmla="*/ 74 w 94"/>
              <a:gd name="T6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ea typeface="微软雅黑" panose="020B0503020204020204" pitchFamily="34" charset="-122"/>
            </a:endParaRPr>
          </a:p>
        </p:txBody>
      </p:sp>
    </p:spTree>
    <p:extLst>
      <p:ext uri="{BB962C8B-B14F-4D97-AF65-F5344CB8AC3E}">
        <p14:creationId xmlns:p14="http://schemas.microsoft.com/office/powerpoint/2010/main" xmlns="" val="1693641433"/>
      </p:ext>
    </p:extLst>
  </p:cSld>
  <p:clrMapOvr>
    <a:masterClrMapping/>
  </p:clrMapOvr>
  <p:transition spd="slow" advTm="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0034" y="285734"/>
            <a:ext cx="1800493"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县操作主要功能</a:t>
            </a:r>
            <a:endParaRPr lang="zh-CN" altLang="en-US" dirty="0"/>
          </a:p>
        </p:txBody>
      </p:sp>
      <p:sp>
        <p:nvSpPr>
          <p:cNvPr id="4" name="矩形 3"/>
          <p:cNvSpPr/>
          <p:nvPr/>
        </p:nvSpPr>
        <p:spPr>
          <a:xfrm>
            <a:off x="395536" y="786763"/>
            <a:ext cx="5203669" cy="1064907"/>
          </a:xfrm>
          <a:prstGeom prst="rect">
            <a:avLst/>
          </a:prstGeom>
        </p:spPr>
        <p:txBody>
          <a:bodyPr wrap="none">
            <a:spAutoFit/>
          </a:bodyPr>
          <a:lstStyle/>
          <a:p>
            <a:pPr marL="342900" indent="-342900" eaLnBrk="0" hangingPunct="0">
              <a:spcBef>
                <a:spcPct val="20000"/>
              </a:spcBef>
              <a:buClr>
                <a:schemeClr val="tx1"/>
              </a:buClr>
              <a:buFont typeface="Wingdings" panose="05000000000000000000" pitchFamily="2" charset="2"/>
              <a:buChar char="u"/>
              <a:defRPr/>
            </a:pPr>
            <a:r>
              <a:rPr lang="zh-CN" altLang="en-US" sz="2000" b="1" dirty="0"/>
              <a:t>申请结算</a:t>
            </a:r>
            <a:endParaRPr lang="en-US" altLang="zh-CN" sz="2000" b="1" dirty="0" smtClean="0"/>
          </a:p>
          <a:p>
            <a:pPr eaLnBrk="0" hangingPunct="0">
              <a:spcBef>
                <a:spcPct val="20000"/>
              </a:spcBef>
              <a:buClr>
                <a:schemeClr val="tx1"/>
              </a:buClr>
              <a:defRPr/>
            </a:pPr>
            <a:r>
              <a:rPr lang="zh-CN" altLang="en-US" b="1" dirty="0" smtClean="0"/>
              <a:t>       步骤</a:t>
            </a:r>
            <a:r>
              <a:rPr lang="zh-CN" altLang="en-US" b="1" dirty="0"/>
              <a:t>一：对要申请结算的数据打包到某一批次</a:t>
            </a:r>
          </a:p>
          <a:p>
            <a:pPr eaLnBrk="0" hangingPunct="0">
              <a:spcBef>
                <a:spcPct val="20000"/>
              </a:spcBef>
              <a:buClr>
                <a:schemeClr val="tx1"/>
              </a:buClr>
              <a:defRPr/>
            </a:pPr>
            <a:endParaRPr lang="zh-CN" altLang="en-US" b="1" dirty="0"/>
          </a:p>
        </p:txBody>
      </p:sp>
      <p:sp>
        <p:nvSpPr>
          <p:cNvPr id="3" name="矩形 2"/>
          <p:cNvSpPr/>
          <p:nvPr/>
        </p:nvSpPr>
        <p:spPr>
          <a:xfrm>
            <a:off x="51072" y="4586982"/>
            <a:ext cx="8913415" cy="369332"/>
          </a:xfrm>
          <a:prstGeom prst="rect">
            <a:avLst/>
          </a:prstGeom>
        </p:spPr>
        <p:txBody>
          <a:bodyPr wrap="square">
            <a:spAutoFit/>
          </a:bodyPr>
          <a:lstStyle/>
          <a:p>
            <a:r>
              <a:rPr lang="zh-CN" altLang="en-US" b="1" dirty="0">
                <a:solidFill>
                  <a:srgbClr val="FF0000"/>
                </a:solidFill>
              </a:rPr>
              <a:t>完成打包操作，此时申请状态还是 </a:t>
            </a:r>
            <a:r>
              <a:rPr lang="zh-CN" altLang="en-US" b="1" dirty="0" smtClean="0">
                <a:solidFill>
                  <a:srgbClr val="FF0000"/>
                </a:solidFill>
              </a:rPr>
              <a:t>“待申请结算”打包</a:t>
            </a:r>
            <a:r>
              <a:rPr lang="zh-CN" altLang="en-US" b="1" dirty="0">
                <a:solidFill>
                  <a:srgbClr val="FF0000"/>
                </a:solidFill>
              </a:rPr>
              <a:t>之后才可以申请结算</a:t>
            </a:r>
          </a:p>
        </p:txBody>
      </p:sp>
      <p:pic>
        <p:nvPicPr>
          <p:cNvPr id="6146" name="Picture 2"/>
          <p:cNvPicPr>
            <a:picLocks noChangeAspect="1" noChangeArrowheads="1"/>
          </p:cNvPicPr>
          <p:nvPr/>
        </p:nvPicPr>
        <p:blipFill>
          <a:blip r:embed="rId2"/>
          <a:srcRect/>
          <a:stretch>
            <a:fillRect/>
          </a:stretch>
        </p:blipFill>
        <p:spPr bwMode="auto">
          <a:xfrm>
            <a:off x="214282" y="1571618"/>
            <a:ext cx="8348536" cy="2786082"/>
          </a:xfrm>
          <a:prstGeom prst="rect">
            <a:avLst/>
          </a:prstGeom>
          <a:noFill/>
          <a:ln w="9525">
            <a:noFill/>
            <a:miter lim="800000"/>
            <a:headEnd/>
            <a:tailEnd/>
          </a:ln>
          <a:effectLst/>
        </p:spPr>
      </p:pic>
    </p:spTree>
    <p:extLst>
      <p:ext uri="{BB962C8B-B14F-4D97-AF65-F5344CB8AC3E}">
        <p14:creationId xmlns:p14="http://schemas.microsoft.com/office/powerpoint/2010/main" xmlns="" val="12618203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0034" y="285734"/>
            <a:ext cx="1800493"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县操作主要功能</a:t>
            </a:r>
            <a:endParaRPr lang="zh-CN" altLang="en-US" dirty="0"/>
          </a:p>
        </p:txBody>
      </p:sp>
      <p:sp>
        <p:nvSpPr>
          <p:cNvPr id="3" name="矩形 2"/>
          <p:cNvSpPr/>
          <p:nvPr/>
        </p:nvSpPr>
        <p:spPr>
          <a:xfrm>
            <a:off x="395536" y="834266"/>
            <a:ext cx="3903633" cy="369332"/>
          </a:xfrm>
          <a:prstGeom prst="rect">
            <a:avLst/>
          </a:prstGeom>
        </p:spPr>
        <p:txBody>
          <a:bodyPr wrap="none">
            <a:spAutoFit/>
          </a:bodyPr>
          <a:lstStyle/>
          <a:p>
            <a:pPr eaLnBrk="0" hangingPunct="0">
              <a:spcBef>
                <a:spcPct val="20000"/>
              </a:spcBef>
              <a:buClr>
                <a:schemeClr val="tx1"/>
              </a:buClr>
              <a:defRPr/>
            </a:pPr>
            <a:r>
              <a:rPr lang="zh-CN" altLang="en-US" b="1" dirty="0" smtClean="0"/>
              <a:t>步骤</a:t>
            </a:r>
            <a:r>
              <a:rPr lang="zh-CN" altLang="en-US" b="1" dirty="0"/>
              <a:t>二：对打包的数据进行申请结算</a:t>
            </a:r>
          </a:p>
        </p:txBody>
      </p:sp>
      <p:sp>
        <p:nvSpPr>
          <p:cNvPr id="5" name="矩形 4"/>
          <p:cNvSpPr/>
          <p:nvPr/>
        </p:nvSpPr>
        <p:spPr>
          <a:xfrm>
            <a:off x="462392" y="4155926"/>
            <a:ext cx="2973891" cy="369332"/>
          </a:xfrm>
          <a:prstGeom prst="rect">
            <a:avLst/>
          </a:prstGeom>
        </p:spPr>
        <p:txBody>
          <a:bodyPr wrap="none">
            <a:spAutoFit/>
          </a:bodyPr>
          <a:lstStyle/>
          <a:p>
            <a:pPr eaLnBrk="0" hangingPunct="0">
              <a:spcBef>
                <a:spcPct val="20000"/>
              </a:spcBef>
              <a:buClr>
                <a:schemeClr val="tx1"/>
              </a:buClr>
              <a:defRPr/>
            </a:pPr>
            <a:r>
              <a:rPr lang="zh-CN" altLang="en-US" b="1" dirty="0" smtClean="0"/>
              <a:t>至此，完成申请结算操作。</a:t>
            </a:r>
            <a:endParaRPr lang="zh-CN" altLang="en-US" b="1" dirty="0"/>
          </a:p>
        </p:txBody>
      </p:sp>
      <p:pic>
        <p:nvPicPr>
          <p:cNvPr id="7170" name="Picture 2"/>
          <p:cNvPicPr>
            <a:picLocks noChangeAspect="1" noChangeArrowheads="1"/>
          </p:cNvPicPr>
          <p:nvPr/>
        </p:nvPicPr>
        <p:blipFill>
          <a:blip r:embed="rId2"/>
          <a:srcRect/>
          <a:stretch>
            <a:fillRect/>
          </a:stretch>
        </p:blipFill>
        <p:spPr bwMode="auto">
          <a:xfrm>
            <a:off x="0" y="1285866"/>
            <a:ext cx="9001431" cy="2714644"/>
          </a:xfrm>
          <a:prstGeom prst="rect">
            <a:avLst/>
          </a:prstGeom>
          <a:noFill/>
          <a:ln w="9525">
            <a:noFill/>
            <a:miter lim="800000"/>
            <a:headEnd/>
            <a:tailEnd/>
          </a:ln>
          <a:effectLst/>
        </p:spPr>
      </p:pic>
    </p:spTree>
    <p:extLst>
      <p:ext uri="{BB962C8B-B14F-4D97-AF65-F5344CB8AC3E}">
        <p14:creationId xmlns:p14="http://schemas.microsoft.com/office/powerpoint/2010/main" xmlns="" val="25478677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8596" y="214297"/>
            <a:ext cx="6215106" cy="646331"/>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常见问题</a:t>
            </a: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申请结算操作步骤</a:t>
            </a:r>
          </a:p>
          <a:p>
            <a:endParaRPr lang="zh-CN" altLang="en-US" b="1" dirty="0">
              <a:latin typeface="微软雅黑" panose="020B0503020204020204" pitchFamily="34" charset="-122"/>
              <a:ea typeface="微软雅黑" panose="020B0503020204020204" pitchFamily="34" charset="-122"/>
            </a:endParaRPr>
          </a:p>
        </p:txBody>
      </p:sp>
      <p:pic>
        <p:nvPicPr>
          <p:cNvPr id="3" name="Picture 5"/>
          <p:cNvPicPr>
            <a:picLocks noChangeAspect="1" noChangeArrowheads="1"/>
          </p:cNvPicPr>
          <p:nvPr/>
        </p:nvPicPr>
        <p:blipFill>
          <a:blip r:embed="rId3" cstate="print"/>
          <a:srcRect/>
          <a:stretch>
            <a:fillRect/>
          </a:stretch>
        </p:blipFill>
        <p:spPr bwMode="auto">
          <a:xfrm>
            <a:off x="7429520" y="0"/>
            <a:ext cx="1685925" cy="657208"/>
          </a:xfrm>
          <a:prstGeom prst="rect">
            <a:avLst/>
          </a:prstGeom>
          <a:noFill/>
          <a:ln w="9525">
            <a:noFill/>
            <a:miter lim="800000"/>
            <a:headEnd/>
            <a:tailEnd/>
          </a:ln>
          <a:effectLst/>
        </p:spPr>
      </p:pic>
      <p:sp>
        <p:nvSpPr>
          <p:cNvPr id="43" name="原创设计师QQ598969553      _24">
            <a:hlinkClick r:id="rId4" action="ppaction://hlinksldjump"/>
          </p:cNvPr>
          <p:cNvSpPr>
            <a:spLocks noEditPoints="1"/>
          </p:cNvSpPr>
          <p:nvPr/>
        </p:nvSpPr>
        <p:spPr bwMode="auto">
          <a:xfrm>
            <a:off x="8897417" y="4885810"/>
            <a:ext cx="246583" cy="257690"/>
          </a:xfrm>
          <a:custGeom>
            <a:avLst/>
            <a:gdLst>
              <a:gd name="T0" fmla="*/ 81 w 94"/>
              <a:gd name="T1" fmla="*/ 57 h 98"/>
              <a:gd name="T2" fmla="*/ 81 w 94"/>
              <a:gd name="T3" fmla="*/ 95 h 98"/>
              <a:gd name="T4" fmla="*/ 81 w 94"/>
              <a:gd name="T5" fmla="*/ 98 h 98"/>
              <a:gd name="T6" fmla="*/ 78 w 94"/>
              <a:gd name="T7" fmla="*/ 98 h 98"/>
              <a:gd name="T8" fmla="*/ 67 w 94"/>
              <a:gd name="T9" fmla="*/ 98 h 98"/>
              <a:gd name="T10" fmla="*/ 67 w 94"/>
              <a:gd name="T11" fmla="*/ 68 h 98"/>
              <a:gd name="T12" fmla="*/ 62 w 94"/>
              <a:gd name="T13" fmla="*/ 64 h 98"/>
              <a:gd name="T14" fmla="*/ 49 w 94"/>
              <a:gd name="T15" fmla="*/ 64 h 98"/>
              <a:gd name="T16" fmla="*/ 45 w 94"/>
              <a:gd name="T17" fmla="*/ 68 h 98"/>
              <a:gd name="T18" fmla="*/ 45 w 94"/>
              <a:gd name="T19" fmla="*/ 98 h 98"/>
              <a:gd name="T20" fmla="*/ 15 w 94"/>
              <a:gd name="T21" fmla="*/ 98 h 98"/>
              <a:gd name="T22" fmla="*/ 12 w 94"/>
              <a:gd name="T23" fmla="*/ 98 h 98"/>
              <a:gd name="T24" fmla="*/ 12 w 94"/>
              <a:gd name="T25" fmla="*/ 95 h 98"/>
              <a:gd name="T26" fmla="*/ 12 w 94"/>
              <a:gd name="T27" fmla="*/ 57 h 98"/>
              <a:gd name="T28" fmla="*/ 3 w 94"/>
              <a:gd name="T29" fmla="*/ 57 h 98"/>
              <a:gd name="T30" fmla="*/ 0 w 94"/>
              <a:gd name="T31" fmla="*/ 50 h 98"/>
              <a:gd name="T32" fmla="*/ 44 w 94"/>
              <a:gd name="T33" fmla="*/ 3 h 98"/>
              <a:gd name="T34" fmla="*/ 47 w 94"/>
              <a:gd name="T35" fmla="*/ 0 h 98"/>
              <a:gd name="T36" fmla="*/ 50 w 94"/>
              <a:gd name="T37" fmla="*/ 3 h 98"/>
              <a:gd name="T38" fmla="*/ 94 w 94"/>
              <a:gd name="T39" fmla="*/ 50 h 98"/>
              <a:gd name="T40" fmla="*/ 90 w 94"/>
              <a:gd name="T41" fmla="*/ 57 h 98"/>
              <a:gd name="T42" fmla="*/ 81 w 94"/>
              <a:gd name="T43" fmla="*/ 57 h 98"/>
              <a:gd name="T44" fmla="*/ 74 w 94"/>
              <a:gd name="T45" fmla="*/ 8 h 98"/>
              <a:gd name="T46" fmla="*/ 77 w 94"/>
              <a:gd name="T47" fmla="*/ 8 h 98"/>
              <a:gd name="T48" fmla="*/ 77 w 94"/>
              <a:gd name="T49" fmla="*/ 2 h 98"/>
              <a:gd name="T50" fmla="*/ 61 w 94"/>
              <a:gd name="T51" fmla="*/ 2 h 98"/>
              <a:gd name="T52" fmla="*/ 61 w 94"/>
              <a:gd name="T53" fmla="*/ 8 h 98"/>
              <a:gd name="T54" fmla="*/ 64 w 94"/>
              <a:gd name="T55" fmla="*/ 8 h 98"/>
              <a:gd name="T56" fmla="*/ 64 w 94"/>
              <a:gd name="T57" fmla="*/ 13 h 98"/>
              <a:gd name="T58" fmla="*/ 74 w 94"/>
              <a:gd name="T59" fmla="*/ 25 h 98"/>
              <a:gd name="T60" fmla="*/ 74 w 94"/>
              <a:gd name="T6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ea typeface="微软雅黑" panose="020B0503020204020204" pitchFamily="34" charset="-122"/>
            </a:endParaRPr>
          </a:p>
        </p:txBody>
      </p:sp>
      <p:sp>
        <p:nvSpPr>
          <p:cNvPr id="12" name="矩形 11"/>
          <p:cNvSpPr/>
          <p:nvPr/>
        </p:nvSpPr>
        <p:spPr>
          <a:xfrm>
            <a:off x="500034" y="857239"/>
            <a:ext cx="6160198" cy="2936188"/>
          </a:xfrm>
          <a:prstGeom prst="rect">
            <a:avLst/>
          </a:prstGeom>
        </p:spPr>
        <p:txBody>
          <a:bodyPr wrap="square">
            <a:spAutoFit/>
          </a:bodyPr>
          <a:lstStyle/>
          <a:p>
            <a:pPr>
              <a:lnSpc>
                <a:spcPct val="120000"/>
              </a:lnSpc>
            </a:pPr>
            <a:r>
              <a:rPr lang="zh-CN" altLang="en-US" sz="1400" b="1" dirty="0" smtClean="0">
                <a:solidFill>
                  <a:schemeClr val="tx1">
                    <a:lumMod val="75000"/>
                    <a:lumOff val="25000"/>
                  </a:schemeClr>
                </a:solidFill>
                <a:latin typeface="微软雅黑" pitchFamily="34" charset="-122"/>
                <a:ea typeface="微软雅黑" pitchFamily="34" charset="-122"/>
              </a:rPr>
              <a:t>申请结算主要分为两个步骤</a:t>
            </a:r>
            <a:endParaRPr lang="en-US" altLang="zh-CN" sz="1400" b="1" dirty="0" smtClean="0">
              <a:solidFill>
                <a:schemeClr val="tx1">
                  <a:lumMod val="75000"/>
                  <a:lumOff val="25000"/>
                </a:schemeClr>
              </a:solidFill>
              <a:latin typeface="微软雅黑" pitchFamily="34" charset="-122"/>
              <a:ea typeface="微软雅黑" pitchFamily="34" charset="-122"/>
            </a:endParaRPr>
          </a:p>
          <a:p>
            <a:pPr>
              <a:lnSpc>
                <a:spcPct val="120000"/>
              </a:lnSpc>
            </a:pPr>
            <a:r>
              <a:rPr lang="zh-CN" altLang="en-US" sz="1400" b="1" dirty="0" smtClean="0">
                <a:solidFill>
                  <a:schemeClr val="tx1">
                    <a:lumMod val="75000"/>
                    <a:lumOff val="25000"/>
                  </a:schemeClr>
                </a:solidFill>
                <a:latin typeface="微软雅黑" pitchFamily="34" charset="-122"/>
                <a:ea typeface="微软雅黑" pitchFamily="34" charset="-122"/>
              </a:rPr>
              <a:t>一、进行打包操作；</a:t>
            </a:r>
            <a:endParaRPr lang="en-US" altLang="zh-CN" sz="1400" b="1" dirty="0" smtClean="0">
              <a:solidFill>
                <a:schemeClr val="tx1">
                  <a:lumMod val="75000"/>
                  <a:lumOff val="25000"/>
                </a:schemeClr>
              </a:solidFill>
              <a:latin typeface="微软雅黑" pitchFamily="34" charset="-122"/>
              <a:ea typeface="微软雅黑" pitchFamily="34" charset="-122"/>
            </a:endParaRPr>
          </a:p>
          <a:p>
            <a:pPr>
              <a:lnSpc>
                <a:spcPct val="120000"/>
              </a:lnSpc>
            </a:pPr>
            <a:r>
              <a:rPr lang="zh-CN" altLang="en-US" sz="1400" b="1" dirty="0" smtClean="0">
                <a:solidFill>
                  <a:schemeClr val="tx1">
                    <a:lumMod val="75000"/>
                    <a:lumOff val="25000"/>
                  </a:schemeClr>
                </a:solidFill>
                <a:latin typeface="微软雅黑" pitchFamily="34" charset="-122"/>
                <a:ea typeface="微软雅黑" pitchFamily="34" charset="-122"/>
              </a:rPr>
              <a:t>二、对已打包的批次提交申请结算。</a:t>
            </a:r>
            <a:endParaRPr lang="en-US" altLang="zh-CN" sz="1400" b="1" dirty="0" smtClean="0">
              <a:solidFill>
                <a:schemeClr val="tx1">
                  <a:lumMod val="75000"/>
                  <a:lumOff val="25000"/>
                </a:schemeClr>
              </a:solidFill>
              <a:latin typeface="微软雅黑" pitchFamily="34" charset="-122"/>
              <a:ea typeface="微软雅黑" pitchFamily="34" charset="-122"/>
            </a:endParaRPr>
          </a:p>
          <a:p>
            <a:pPr>
              <a:lnSpc>
                <a:spcPct val="120000"/>
              </a:lnSpc>
            </a:pPr>
            <a:r>
              <a:rPr lang="zh-CN" altLang="en-US" sz="1400" b="1" dirty="0" smtClean="0">
                <a:solidFill>
                  <a:schemeClr val="tx1">
                    <a:lumMod val="75000"/>
                    <a:lumOff val="25000"/>
                  </a:schemeClr>
                </a:solidFill>
                <a:latin typeface="微软雅黑" pitchFamily="34" charset="-122"/>
                <a:ea typeface="微软雅黑" pitchFamily="34" charset="-122"/>
              </a:rPr>
              <a:t>两步缺一不可且顺序也无法颠倒，经常有用户询问为什么申请结算后财政登录系统后看不到相关申请信息，我方远程查看后，状态基本还是“待申请结算”，只是完成了打包操作并未进行申请结算。</a:t>
            </a:r>
            <a:endParaRPr lang="en-US" altLang="zh-CN" sz="1400" b="1" dirty="0" smtClean="0">
              <a:solidFill>
                <a:schemeClr val="tx1">
                  <a:lumMod val="75000"/>
                  <a:lumOff val="25000"/>
                </a:schemeClr>
              </a:solidFill>
              <a:latin typeface="微软雅黑" pitchFamily="34" charset="-122"/>
              <a:ea typeface="微软雅黑" pitchFamily="34" charset="-122"/>
            </a:endParaRPr>
          </a:p>
          <a:p>
            <a:pPr>
              <a:lnSpc>
                <a:spcPct val="120000"/>
              </a:lnSpc>
            </a:pPr>
            <a:r>
              <a:rPr lang="zh-CN" altLang="en-US" sz="1400" b="1" dirty="0" smtClean="0">
                <a:solidFill>
                  <a:srgbClr val="FF0000"/>
                </a:solidFill>
                <a:latin typeface="微软雅黑" pitchFamily="34" charset="-122"/>
                <a:ea typeface="微软雅黑" pitchFamily="34" charset="-122"/>
              </a:rPr>
              <a:t>注意：</a:t>
            </a:r>
            <a:endParaRPr lang="en-US" altLang="zh-CN" sz="1400" b="1" dirty="0" smtClean="0">
              <a:solidFill>
                <a:srgbClr val="FF0000"/>
              </a:solidFill>
              <a:latin typeface="微软雅黑" pitchFamily="34" charset="-122"/>
              <a:ea typeface="微软雅黑" pitchFamily="34" charset="-122"/>
            </a:endParaRPr>
          </a:p>
          <a:p>
            <a:pPr>
              <a:lnSpc>
                <a:spcPct val="120000"/>
              </a:lnSpc>
            </a:pPr>
            <a:r>
              <a:rPr lang="en-US" altLang="zh-CN" sz="1400" b="1" dirty="0" smtClean="0">
                <a:solidFill>
                  <a:schemeClr val="tx1">
                    <a:lumMod val="75000"/>
                    <a:lumOff val="25000"/>
                  </a:schemeClr>
                </a:solidFill>
                <a:latin typeface="微软雅黑" pitchFamily="34" charset="-122"/>
                <a:ea typeface="微软雅黑" pitchFamily="34" charset="-122"/>
              </a:rPr>
              <a:t>1.</a:t>
            </a:r>
            <a:r>
              <a:rPr lang="zh-CN" altLang="en-US" sz="1400" b="1" dirty="0" smtClean="0">
                <a:solidFill>
                  <a:schemeClr val="tx1">
                    <a:lumMod val="75000"/>
                    <a:lumOff val="25000"/>
                  </a:schemeClr>
                </a:solidFill>
                <a:latin typeface="微软雅黑" pitchFamily="34" charset="-122"/>
                <a:ea typeface="微软雅黑" pitchFamily="34" charset="-122"/>
              </a:rPr>
              <a:t>申请结算完成后</a:t>
            </a:r>
            <a:r>
              <a:rPr lang="en-US" altLang="zh-CN" sz="1400" b="1" dirty="0" smtClean="0">
                <a:solidFill>
                  <a:schemeClr val="tx1">
                    <a:lumMod val="75000"/>
                    <a:lumOff val="25000"/>
                  </a:schemeClr>
                </a:solidFill>
                <a:latin typeface="微软雅黑" pitchFamily="34" charset="-122"/>
                <a:ea typeface="微软雅黑" pitchFamily="34" charset="-122"/>
              </a:rPr>
              <a:t>,</a:t>
            </a:r>
            <a:r>
              <a:rPr lang="zh-CN" altLang="en-US" sz="1400" b="1" dirty="0" smtClean="0">
                <a:solidFill>
                  <a:schemeClr val="tx1">
                    <a:lumMod val="75000"/>
                    <a:lumOff val="25000"/>
                  </a:schemeClr>
                </a:solidFill>
                <a:latin typeface="微软雅黑" pitchFamily="34" charset="-122"/>
                <a:ea typeface="微软雅黑" pitchFamily="34" charset="-122"/>
              </a:rPr>
              <a:t>该申请结算批次不可再次使用，除非该批次的申请全部退回至待申请结算状态。</a:t>
            </a:r>
            <a:endParaRPr lang="en-US" altLang="zh-CN" sz="1400" b="1" dirty="0" smtClean="0">
              <a:solidFill>
                <a:schemeClr val="tx1">
                  <a:lumMod val="75000"/>
                  <a:lumOff val="25000"/>
                </a:schemeClr>
              </a:solidFill>
              <a:latin typeface="微软雅黑" pitchFamily="34" charset="-122"/>
              <a:ea typeface="微软雅黑" pitchFamily="34" charset="-122"/>
            </a:endParaRPr>
          </a:p>
          <a:p>
            <a:pPr>
              <a:lnSpc>
                <a:spcPct val="120000"/>
              </a:lnSpc>
            </a:pPr>
            <a:r>
              <a:rPr lang="en-US" altLang="zh-CN" sz="1400" b="1" dirty="0" smtClean="0">
                <a:solidFill>
                  <a:schemeClr val="tx1">
                    <a:lumMod val="75000"/>
                    <a:lumOff val="25000"/>
                  </a:schemeClr>
                </a:solidFill>
                <a:latin typeface="微软雅黑" pitchFamily="34" charset="-122"/>
                <a:ea typeface="微软雅黑" pitchFamily="34" charset="-122"/>
              </a:rPr>
              <a:t>2. </a:t>
            </a:r>
            <a:r>
              <a:rPr lang="zh-CN" altLang="en-US" sz="1400" b="1" dirty="0" smtClean="0">
                <a:solidFill>
                  <a:schemeClr val="tx1">
                    <a:lumMod val="75000"/>
                    <a:lumOff val="25000"/>
                  </a:schemeClr>
                </a:solidFill>
                <a:latin typeface="微软雅黑" pitchFamily="34" charset="-122"/>
                <a:ea typeface="微软雅黑" pitchFamily="34" charset="-122"/>
              </a:rPr>
              <a:t>只有待结算、已结算状态，才可以</a:t>
            </a:r>
            <a:r>
              <a:rPr lang="en-US" altLang="zh-CN" sz="1400" b="1" dirty="0" smtClean="0">
                <a:solidFill>
                  <a:schemeClr val="tx1">
                    <a:lumMod val="75000"/>
                    <a:lumOff val="25000"/>
                  </a:schemeClr>
                </a:solidFill>
                <a:latin typeface="微软雅黑" pitchFamily="34" charset="-122"/>
                <a:ea typeface="微软雅黑" pitchFamily="34" charset="-122"/>
              </a:rPr>
              <a:t>《</a:t>
            </a:r>
            <a:r>
              <a:rPr lang="zh-CN" altLang="en-US" sz="1400" b="1" dirty="0" smtClean="0">
                <a:solidFill>
                  <a:schemeClr val="tx1">
                    <a:lumMod val="75000"/>
                    <a:lumOff val="25000"/>
                  </a:schemeClr>
                </a:solidFill>
                <a:latin typeface="微软雅黑" pitchFamily="34" charset="-122"/>
                <a:ea typeface="微软雅黑" pitchFamily="34" charset="-122"/>
              </a:rPr>
              <a:t>结算明细表</a:t>
            </a:r>
            <a:r>
              <a:rPr lang="en-US" altLang="zh-CN" sz="1400" b="1" dirty="0" smtClean="0">
                <a:solidFill>
                  <a:schemeClr val="tx1">
                    <a:lumMod val="75000"/>
                    <a:lumOff val="25000"/>
                  </a:schemeClr>
                </a:solidFill>
                <a:latin typeface="微软雅黑" pitchFamily="34" charset="-122"/>
                <a:ea typeface="微软雅黑" pitchFamily="34" charset="-122"/>
              </a:rPr>
              <a:t>》</a:t>
            </a:r>
            <a:r>
              <a:rPr lang="zh-CN" altLang="en-US" sz="1400" b="1" dirty="0" smtClean="0">
                <a:solidFill>
                  <a:schemeClr val="tx1">
                    <a:lumMod val="75000"/>
                    <a:lumOff val="25000"/>
                  </a:schemeClr>
                </a:solidFill>
                <a:latin typeface="微软雅黑" pitchFamily="34" charset="-122"/>
                <a:ea typeface="微软雅黑" pitchFamily="34" charset="-122"/>
              </a:rPr>
              <a:t>。</a:t>
            </a:r>
            <a:endParaRPr lang="en-US" altLang="zh-CN" sz="1400" b="1" dirty="0" smtClean="0">
              <a:solidFill>
                <a:schemeClr val="tx1">
                  <a:lumMod val="75000"/>
                  <a:lumOff val="25000"/>
                </a:schemeClr>
              </a:solidFill>
              <a:latin typeface="微软雅黑" pitchFamily="34" charset="-122"/>
              <a:ea typeface="微软雅黑" pitchFamily="34" charset="-122"/>
            </a:endParaRPr>
          </a:p>
          <a:p>
            <a:pPr>
              <a:lnSpc>
                <a:spcPct val="120000"/>
              </a:lnSpc>
            </a:pPr>
            <a:endParaRPr lang="en-US" altLang="zh-CN" sz="1400" b="1" dirty="0" smtClean="0">
              <a:solidFill>
                <a:schemeClr val="tx1">
                  <a:lumMod val="75000"/>
                  <a:lumOff val="25000"/>
                </a:schemeClr>
              </a:solidFill>
              <a:latin typeface="微软雅黑" pitchFamily="34" charset="-122"/>
              <a:ea typeface="微软雅黑" pitchFamily="34" charset="-122"/>
            </a:endParaRPr>
          </a:p>
        </p:txBody>
      </p:sp>
      <p:sp>
        <p:nvSpPr>
          <p:cNvPr id="20" name="原创设计师QQ598969553      _1"/>
          <p:cNvSpPr/>
          <p:nvPr/>
        </p:nvSpPr>
        <p:spPr>
          <a:xfrm>
            <a:off x="6858016" y="1785932"/>
            <a:ext cx="2267727" cy="2621477"/>
          </a:xfrm>
          <a:prstGeom prst="round2DiagRect">
            <a:avLst/>
          </a:prstGeom>
          <a:solidFill>
            <a:srgbClr val="F7F7F7"/>
          </a:solidFill>
          <a:ln>
            <a:noFill/>
          </a:ln>
          <a:effectLst>
            <a:outerShdw blurRad="1651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0460" tIns="30230" rIns="60460" bIns="30230" rtlCol="0" anchor="ctr"/>
          <a:lstStyle/>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r>
              <a:rPr lang="zh-CN" altLang="en-US" sz="1400" b="1" dirty="0" smtClean="0">
                <a:solidFill>
                  <a:prstClr val="black">
                    <a:lumMod val="85000"/>
                    <a:lumOff val="15000"/>
                  </a:prstClr>
                </a:solidFill>
                <a:latin typeface="微软雅黑" panose="020B0503020204020204" pitchFamily="34" charset="-122"/>
                <a:ea typeface="微软雅黑" panose="020B0503020204020204" pitchFamily="34" charset="-122"/>
              </a:rPr>
              <a:t>山西万鸿科技电话</a:t>
            </a:r>
            <a:r>
              <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rPr>
              <a:t>0351-7631342</a:t>
            </a: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zh-CN" altLang="en-US" sz="1350" dirty="0">
              <a:ea typeface="微软雅黑" panose="020B0503020204020204" pitchFamily="34" charset="-122"/>
            </a:endParaRPr>
          </a:p>
        </p:txBody>
      </p:sp>
      <p:grpSp>
        <p:nvGrpSpPr>
          <p:cNvPr id="2" name="原创设计师QQ598969553      _2"/>
          <p:cNvGrpSpPr/>
          <p:nvPr/>
        </p:nvGrpSpPr>
        <p:grpSpPr>
          <a:xfrm>
            <a:off x="7295254" y="852268"/>
            <a:ext cx="1202338" cy="1020483"/>
            <a:chOff x="7109111" y="2548965"/>
            <a:chExt cx="2397222" cy="2093640"/>
          </a:xfrm>
        </p:grpSpPr>
        <p:grpSp>
          <p:nvGrpSpPr>
            <p:cNvPr id="4" name="组合 13"/>
            <p:cNvGrpSpPr/>
            <p:nvPr/>
          </p:nvGrpSpPr>
          <p:grpSpPr>
            <a:xfrm>
              <a:off x="7109111" y="2548965"/>
              <a:ext cx="2397222" cy="2093640"/>
              <a:chOff x="1511944" y="2420246"/>
              <a:chExt cx="2627152" cy="2294453"/>
            </a:xfrm>
            <a:effectLst>
              <a:outerShdw blurRad="203200" dist="38100" dir="3780000" sx="103000" sy="103000" algn="t" rotWithShape="0">
                <a:prstClr val="black">
                  <a:alpha val="25000"/>
                </a:prstClr>
              </a:outerShdw>
            </a:effectLst>
          </p:grpSpPr>
          <p:sp>
            <p:nvSpPr>
              <p:cNvPr id="25"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headEnd/>
                <a:tailEnd/>
              </a:ln>
              <a:effectLst/>
            </p:spPr>
            <p:txBody>
              <a:bodyPr vert="horz" wrap="square" lIns="68564" tIns="34282" rIns="68564" bIns="34282" numCol="1" anchor="t" anchorCtr="0" compatLnSpc="1">
                <a:prstTxWarp prst="textNoShape">
                  <a:avLst/>
                </a:prstTxWarp>
              </a:bodyPr>
              <a:lstStyle/>
              <a:p>
                <a:endParaRPr lang="zh-CN" altLang="en-US" sz="1200">
                  <a:ea typeface="微软雅黑" panose="020B0503020204020204" pitchFamily="34" charset="-122"/>
                </a:endParaRPr>
              </a:p>
            </p:txBody>
          </p:sp>
          <p:sp>
            <p:nvSpPr>
              <p:cNvPr id="26"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p:spPr>
            <p:txBody>
              <a:bodyPr vert="horz" wrap="square" lIns="68564" tIns="34282" rIns="68564" bIns="34282" numCol="1" anchor="t" anchorCtr="0" compatLnSpc="1">
                <a:prstTxWarp prst="textNoShape">
                  <a:avLst/>
                </a:prstTxWarp>
              </a:bodyPr>
              <a:lstStyle/>
              <a:p>
                <a:endParaRPr lang="zh-CN" altLang="en-US" sz="1200">
                  <a:ea typeface="微软雅黑" panose="020B0503020204020204" pitchFamily="34" charset="-122"/>
                </a:endParaRPr>
              </a:p>
            </p:txBody>
          </p:sp>
        </p:grpSp>
        <p:sp>
          <p:nvSpPr>
            <p:cNvPr id="23" name="Freeform 7"/>
            <p:cNvSpPr>
              <a:spLocks/>
            </p:cNvSpPr>
            <p:nvPr/>
          </p:nvSpPr>
          <p:spPr bwMode="auto">
            <a:xfrm>
              <a:off x="7420792" y="2825471"/>
              <a:ext cx="1773861" cy="1540628"/>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gradFill>
              <a:gsLst>
                <a:gs pos="100000">
                  <a:schemeClr val="accent1"/>
                </a:gs>
                <a:gs pos="0">
                  <a:schemeClr val="accent1">
                    <a:lumMod val="75000"/>
                  </a:schemeClr>
                </a:gs>
              </a:gsLst>
              <a:lin ang="5400000" scaled="1"/>
            </a:gradFill>
            <a:ln w="28575" cap="flat">
              <a:gradFill>
                <a:gsLst>
                  <a:gs pos="0">
                    <a:schemeClr val="accent1"/>
                  </a:gs>
                  <a:gs pos="100000">
                    <a:schemeClr val="accent1">
                      <a:lumMod val="75000"/>
                    </a:schemeClr>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prstTxWarp prst="textNoShape">
                <a:avLst/>
              </a:prstTxWarp>
            </a:bodyPr>
            <a:lstStyle/>
            <a:p>
              <a:endParaRPr lang="zh-CN" altLang="en-US" sz="1200" dirty="0">
                <a:solidFill>
                  <a:prstClr val="black"/>
                </a:solidFill>
                <a:ea typeface="微软雅黑" panose="020B0503020204020204" pitchFamily="34" charset="-122"/>
              </a:endParaRPr>
            </a:p>
          </p:txBody>
        </p:sp>
        <p:sp>
          <p:nvSpPr>
            <p:cNvPr id="24" name="TextBox 23"/>
            <p:cNvSpPr txBox="1"/>
            <p:nvPr/>
          </p:nvSpPr>
          <p:spPr>
            <a:xfrm>
              <a:off x="7802581" y="3142961"/>
              <a:ext cx="1010287" cy="947160"/>
            </a:xfrm>
            <a:prstGeom prst="rect">
              <a:avLst/>
            </a:prstGeom>
            <a:noFill/>
          </p:spPr>
          <p:txBody>
            <a:bodyPr wrap="square" rtlCol="0">
              <a:spAutoFit/>
            </a:bodyPr>
            <a:lstStyle/>
            <a:p>
              <a:r>
                <a:rPr lang="zh-CN" altLang="en-US" sz="1200" b="1" dirty="0" smtClean="0">
                  <a:solidFill>
                    <a:schemeClr val="bg1"/>
                  </a:solidFill>
                  <a:latin typeface="微软雅黑" panose="020B0503020204020204" pitchFamily="34" charset="-122"/>
                  <a:ea typeface="微软雅黑" panose="020B0503020204020204" pitchFamily="34" charset="-122"/>
                </a:rPr>
                <a:t>技术支持</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0034" y="285734"/>
            <a:ext cx="1800493"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县操作主要功能</a:t>
            </a:r>
            <a:endParaRPr lang="zh-CN" altLang="en-US"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164" y="1443583"/>
            <a:ext cx="8990013" cy="3000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矩形 4"/>
          <p:cNvSpPr/>
          <p:nvPr/>
        </p:nvSpPr>
        <p:spPr>
          <a:xfrm>
            <a:off x="395536" y="759122"/>
            <a:ext cx="3809056" cy="732508"/>
          </a:xfrm>
          <a:prstGeom prst="rect">
            <a:avLst/>
          </a:prstGeom>
        </p:spPr>
        <p:txBody>
          <a:bodyPr wrap="none">
            <a:spAutoFit/>
          </a:bodyPr>
          <a:lstStyle/>
          <a:p>
            <a:pPr marL="342900" indent="-342900" eaLnBrk="0" hangingPunct="0">
              <a:spcBef>
                <a:spcPct val="20000"/>
              </a:spcBef>
              <a:buClr>
                <a:schemeClr val="tx1"/>
              </a:buClr>
              <a:buFont typeface="Wingdings" panose="05000000000000000000" pitchFamily="2" charset="2"/>
              <a:buChar char="u"/>
              <a:defRPr/>
            </a:pPr>
            <a:r>
              <a:rPr lang="zh-CN" altLang="en-US" sz="2000" b="1" dirty="0"/>
              <a:t>结算</a:t>
            </a:r>
            <a:r>
              <a:rPr lang="zh-CN" altLang="en-US" sz="2000" b="1" dirty="0" smtClean="0"/>
              <a:t>查询</a:t>
            </a:r>
            <a:endParaRPr lang="en-US" altLang="zh-CN" sz="2000" b="1" dirty="0" smtClean="0"/>
          </a:p>
          <a:p>
            <a:pPr eaLnBrk="0" hangingPunct="0">
              <a:spcBef>
                <a:spcPct val="20000"/>
              </a:spcBef>
              <a:buClr>
                <a:schemeClr val="tx1"/>
              </a:buClr>
              <a:defRPr/>
            </a:pPr>
            <a:r>
              <a:rPr lang="zh-CN" altLang="en-US" b="1" dirty="0" smtClean="0"/>
              <a:t>       生成结算明细表提交给</a:t>
            </a:r>
            <a:r>
              <a:rPr lang="zh-CN" altLang="en-US" b="1" dirty="0"/>
              <a:t>财政部</a:t>
            </a:r>
            <a:r>
              <a:rPr lang="zh-CN" altLang="en-US" b="1" dirty="0" smtClean="0"/>
              <a:t>门</a:t>
            </a:r>
            <a:endParaRPr lang="zh-CN" altLang="en-US" b="1" dirty="0"/>
          </a:p>
        </p:txBody>
      </p:sp>
      <p:sp>
        <p:nvSpPr>
          <p:cNvPr id="4" name="矩形 3"/>
          <p:cNvSpPr/>
          <p:nvPr/>
        </p:nvSpPr>
        <p:spPr>
          <a:xfrm>
            <a:off x="7640" y="4443958"/>
            <a:ext cx="9136360" cy="646331"/>
          </a:xfrm>
          <a:prstGeom prst="rect">
            <a:avLst/>
          </a:prstGeom>
        </p:spPr>
        <p:txBody>
          <a:bodyPr wrap="square">
            <a:spAutoFit/>
          </a:bodyPr>
          <a:lstStyle/>
          <a:p>
            <a:pPr eaLnBrk="0" hangingPunct="0">
              <a:spcBef>
                <a:spcPct val="20000"/>
              </a:spcBef>
              <a:buClr>
                <a:schemeClr val="tx1"/>
              </a:buClr>
              <a:defRPr/>
            </a:pPr>
            <a:r>
              <a:rPr lang="zh-CN" altLang="en-US" b="1" dirty="0">
                <a:solidFill>
                  <a:srgbClr val="FF0000"/>
                </a:solidFill>
              </a:rPr>
              <a:t>注意：</a:t>
            </a:r>
            <a:r>
              <a:rPr lang="zh-CN" altLang="en-US" b="1" dirty="0"/>
              <a:t>该页面默认加载的是申请结算第一批的数据，如果需要导出其他批次</a:t>
            </a:r>
            <a:r>
              <a:rPr lang="zh-CN" altLang="en-US" b="1" dirty="0" smtClean="0"/>
              <a:t>的明细表</a:t>
            </a:r>
            <a:r>
              <a:rPr lang="zh-CN" altLang="en-US" b="1" dirty="0"/>
              <a:t>，按照状态“待结算”和申请结算批次进行查询再</a:t>
            </a:r>
            <a:r>
              <a:rPr lang="zh-CN" altLang="en-US" b="1" dirty="0" smtClean="0"/>
              <a:t>导出</a:t>
            </a:r>
            <a:r>
              <a:rPr lang="zh-CN" altLang="en-US" b="1" dirty="0"/>
              <a:t>。</a:t>
            </a:r>
          </a:p>
        </p:txBody>
      </p:sp>
    </p:spTree>
    <p:extLst>
      <p:ext uri="{BB962C8B-B14F-4D97-AF65-F5344CB8AC3E}">
        <p14:creationId xmlns:p14="http://schemas.microsoft.com/office/powerpoint/2010/main" xmlns="" val="14092584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500034" y="285734"/>
            <a:ext cx="1800493"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县财政主要功能</a:t>
            </a:r>
            <a:endParaRPr lang="zh-CN" altLang="en-US" dirty="0"/>
          </a:p>
        </p:txBody>
      </p:sp>
      <p:pic>
        <p:nvPicPr>
          <p:cNvPr id="1029" name="Picture 5"/>
          <p:cNvPicPr>
            <a:picLocks noChangeAspect="1" noChangeArrowheads="1"/>
          </p:cNvPicPr>
          <p:nvPr/>
        </p:nvPicPr>
        <p:blipFill>
          <a:blip r:embed="rId2" cstate="print"/>
          <a:srcRect/>
          <a:stretch>
            <a:fillRect/>
          </a:stretch>
        </p:blipFill>
        <p:spPr bwMode="auto">
          <a:xfrm>
            <a:off x="7429520" y="0"/>
            <a:ext cx="1685925" cy="657208"/>
          </a:xfrm>
          <a:prstGeom prst="rect">
            <a:avLst/>
          </a:prstGeom>
          <a:noFill/>
          <a:ln w="9525">
            <a:noFill/>
            <a:miter lim="800000"/>
            <a:headEnd/>
            <a:tailEnd/>
          </a:ln>
          <a:effectLst/>
        </p:spPr>
      </p:pic>
      <p:sp>
        <p:nvSpPr>
          <p:cNvPr id="42" name="原创设计师QQ598969553      _24">
            <a:hlinkClick r:id="rId3" action="ppaction://hlinksldjump"/>
          </p:cNvPr>
          <p:cNvSpPr>
            <a:spLocks noEditPoints="1"/>
          </p:cNvSpPr>
          <p:nvPr/>
        </p:nvSpPr>
        <p:spPr bwMode="auto">
          <a:xfrm>
            <a:off x="8897417" y="4885810"/>
            <a:ext cx="246583" cy="257690"/>
          </a:xfrm>
          <a:custGeom>
            <a:avLst/>
            <a:gdLst>
              <a:gd name="T0" fmla="*/ 81 w 94"/>
              <a:gd name="T1" fmla="*/ 57 h 98"/>
              <a:gd name="T2" fmla="*/ 81 w 94"/>
              <a:gd name="T3" fmla="*/ 95 h 98"/>
              <a:gd name="T4" fmla="*/ 81 w 94"/>
              <a:gd name="T5" fmla="*/ 98 h 98"/>
              <a:gd name="T6" fmla="*/ 78 w 94"/>
              <a:gd name="T7" fmla="*/ 98 h 98"/>
              <a:gd name="T8" fmla="*/ 67 w 94"/>
              <a:gd name="T9" fmla="*/ 98 h 98"/>
              <a:gd name="T10" fmla="*/ 67 w 94"/>
              <a:gd name="T11" fmla="*/ 68 h 98"/>
              <a:gd name="T12" fmla="*/ 62 w 94"/>
              <a:gd name="T13" fmla="*/ 64 h 98"/>
              <a:gd name="T14" fmla="*/ 49 w 94"/>
              <a:gd name="T15" fmla="*/ 64 h 98"/>
              <a:gd name="T16" fmla="*/ 45 w 94"/>
              <a:gd name="T17" fmla="*/ 68 h 98"/>
              <a:gd name="T18" fmla="*/ 45 w 94"/>
              <a:gd name="T19" fmla="*/ 98 h 98"/>
              <a:gd name="T20" fmla="*/ 15 w 94"/>
              <a:gd name="T21" fmla="*/ 98 h 98"/>
              <a:gd name="T22" fmla="*/ 12 w 94"/>
              <a:gd name="T23" fmla="*/ 98 h 98"/>
              <a:gd name="T24" fmla="*/ 12 w 94"/>
              <a:gd name="T25" fmla="*/ 95 h 98"/>
              <a:gd name="T26" fmla="*/ 12 w 94"/>
              <a:gd name="T27" fmla="*/ 57 h 98"/>
              <a:gd name="T28" fmla="*/ 3 w 94"/>
              <a:gd name="T29" fmla="*/ 57 h 98"/>
              <a:gd name="T30" fmla="*/ 0 w 94"/>
              <a:gd name="T31" fmla="*/ 50 h 98"/>
              <a:gd name="T32" fmla="*/ 44 w 94"/>
              <a:gd name="T33" fmla="*/ 3 h 98"/>
              <a:gd name="T34" fmla="*/ 47 w 94"/>
              <a:gd name="T35" fmla="*/ 0 h 98"/>
              <a:gd name="T36" fmla="*/ 50 w 94"/>
              <a:gd name="T37" fmla="*/ 3 h 98"/>
              <a:gd name="T38" fmla="*/ 94 w 94"/>
              <a:gd name="T39" fmla="*/ 50 h 98"/>
              <a:gd name="T40" fmla="*/ 90 w 94"/>
              <a:gd name="T41" fmla="*/ 57 h 98"/>
              <a:gd name="T42" fmla="*/ 81 w 94"/>
              <a:gd name="T43" fmla="*/ 57 h 98"/>
              <a:gd name="T44" fmla="*/ 74 w 94"/>
              <a:gd name="T45" fmla="*/ 8 h 98"/>
              <a:gd name="T46" fmla="*/ 77 w 94"/>
              <a:gd name="T47" fmla="*/ 8 h 98"/>
              <a:gd name="T48" fmla="*/ 77 w 94"/>
              <a:gd name="T49" fmla="*/ 2 h 98"/>
              <a:gd name="T50" fmla="*/ 61 w 94"/>
              <a:gd name="T51" fmla="*/ 2 h 98"/>
              <a:gd name="T52" fmla="*/ 61 w 94"/>
              <a:gd name="T53" fmla="*/ 8 h 98"/>
              <a:gd name="T54" fmla="*/ 64 w 94"/>
              <a:gd name="T55" fmla="*/ 8 h 98"/>
              <a:gd name="T56" fmla="*/ 64 w 94"/>
              <a:gd name="T57" fmla="*/ 13 h 98"/>
              <a:gd name="T58" fmla="*/ 74 w 94"/>
              <a:gd name="T59" fmla="*/ 25 h 98"/>
              <a:gd name="T60" fmla="*/ 74 w 94"/>
              <a:gd name="T6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ea typeface="微软雅黑" panose="020B0503020204020204" pitchFamily="34" charset="-122"/>
            </a:endParaRPr>
          </a:p>
        </p:txBody>
      </p:sp>
      <p:grpSp>
        <p:nvGrpSpPr>
          <p:cNvPr id="5" name="原创设计师QQ598969553      _3"/>
          <p:cNvGrpSpPr/>
          <p:nvPr/>
        </p:nvGrpSpPr>
        <p:grpSpPr>
          <a:xfrm>
            <a:off x="1192322" y="1230559"/>
            <a:ext cx="1061000" cy="1214343"/>
            <a:chOff x="1743076" y="2991066"/>
            <a:chExt cx="1414666" cy="1619124"/>
          </a:xfrm>
          <a:gradFill>
            <a:gsLst>
              <a:gs pos="25000">
                <a:schemeClr val="accent2"/>
              </a:gs>
              <a:gs pos="100000">
                <a:schemeClr val="accent1"/>
              </a:gs>
            </a:gsLst>
            <a:lin ang="12600000" scaled="0"/>
          </a:gradFill>
        </p:grpSpPr>
        <p:sp>
          <p:nvSpPr>
            <p:cNvPr id="6" name="Shape 1721"/>
            <p:cNvSpPr/>
            <p:nvPr/>
          </p:nvSpPr>
          <p:spPr>
            <a:xfrm rot="18900000">
              <a:off x="1743076" y="2991066"/>
              <a:ext cx="1414666" cy="1414666"/>
            </a:xfrm>
            <a:prstGeom prst="roundRect">
              <a:avLst>
                <a:gd name="adj" fmla="val 15000"/>
              </a:avLst>
            </a:prstGeom>
            <a:grp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sz="1800">
                <a:latin typeface="微软雅黑" panose="020B0503020204020204" pitchFamily="34" charset="-122"/>
                <a:ea typeface="微软雅黑" panose="020B0503020204020204" pitchFamily="34" charset="-122"/>
              </a:endParaRPr>
            </a:p>
          </p:txBody>
        </p:sp>
        <p:sp>
          <p:nvSpPr>
            <p:cNvPr id="7" name="Shape 1732"/>
            <p:cNvSpPr/>
            <p:nvPr/>
          </p:nvSpPr>
          <p:spPr>
            <a:xfrm rot="18900000">
              <a:off x="1743076" y="3195523"/>
              <a:ext cx="1414666" cy="1414667"/>
            </a:xfrm>
            <a:prstGeom prst="roundRect">
              <a:avLst>
                <a:gd name="adj" fmla="val 15000"/>
              </a:avLst>
            </a:prstGeom>
            <a:grpFill/>
            <a:ln w="508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sz="1800">
                <a:latin typeface="微软雅黑" panose="020B0503020204020204" pitchFamily="34" charset="-122"/>
                <a:ea typeface="微软雅黑" panose="020B0503020204020204" pitchFamily="34" charset="-122"/>
              </a:endParaRPr>
            </a:p>
          </p:txBody>
        </p:sp>
      </p:grpSp>
      <p:sp>
        <p:nvSpPr>
          <p:cNvPr id="8" name="原创设计师QQ598969553      _6"/>
          <p:cNvSpPr txBox="1"/>
          <p:nvPr/>
        </p:nvSpPr>
        <p:spPr>
          <a:xfrm>
            <a:off x="1270635" y="1630045"/>
            <a:ext cx="908050" cy="26289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GB" sz="1600" b="1" dirty="0">
                <a:solidFill>
                  <a:schemeClr val="bg1"/>
                </a:solidFill>
                <a:latin typeface="微软雅黑" panose="020B0503020204020204" pitchFamily="34" charset="-122"/>
                <a:ea typeface="微软雅黑" panose="020B0503020204020204" pitchFamily="34" charset="-122"/>
              </a:rPr>
              <a:t>县</a:t>
            </a:r>
          </a:p>
        </p:txBody>
      </p:sp>
      <p:grpSp>
        <p:nvGrpSpPr>
          <p:cNvPr id="9" name="原创设计师QQ598969553      _3"/>
          <p:cNvGrpSpPr/>
          <p:nvPr/>
        </p:nvGrpSpPr>
        <p:grpSpPr>
          <a:xfrm>
            <a:off x="1192322" y="2085269"/>
            <a:ext cx="1061000" cy="1214343"/>
            <a:chOff x="1743076" y="2991066"/>
            <a:chExt cx="1414666" cy="1619124"/>
          </a:xfrm>
          <a:gradFill>
            <a:gsLst>
              <a:gs pos="25000">
                <a:schemeClr val="accent2"/>
              </a:gs>
              <a:gs pos="100000">
                <a:schemeClr val="accent1"/>
              </a:gs>
            </a:gsLst>
            <a:lin ang="12600000" scaled="0"/>
          </a:gradFill>
        </p:grpSpPr>
        <p:sp>
          <p:nvSpPr>
            <p:cNvPr id="10" name="Shape 1721"/>
            <p:cNvSpPr/>
            <p:nvPr/>
          </p:nvSpPr>
          <p:spPr>
            <a:xfrm rot="18900000">
              <a:off x="1743076" y="2991066"/>
              <a:ext cx="1414666" cy="1414666"/>
            </a:xfrm>
            <a:prstGeom prst="roundRect">
              <a:avLst>
                <a:gd name="adj" fmla="val 15000"/>
              </a:avLst>
            </a:prstGeom>
            <a:grp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sz="1800">
                <a:latin typeface="微软雅黑" panose="020B0503020204020204" pitchFamily="34" charset="-122"/>
                <a:ea typeface="微软雅黑" panose="020B0503020204020204" pitchFamily="34" charset="-122"/>
              </a:endParaRPr>
            </a:p>
          </p:txBody>
        </p:sp>
        <p:sp>
          <p:nvSpPr>
            <p:cNvPr id="11" name="Shape 1732"/>
            <p:cNvSpPr/>
            <p:nvPr/>
          </p:nvSpPr>
          <p:spPr>
            <a:xfrm rot="18900000">
              <a:off x="1743076" y="3195523"/>
              <a:ext cx="1414666" cy="1414667"/>
            </a:xfrm>
            <a:prstGeom prst="roundRect">
              <a:avLst>
                <a:gd name="adj" fmla="val 15000"/>
              </a:avLst>
            </a:prstGeom>
            <a:grpFill/>
            <a:ln w="508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sz="1800">
                <a:latin typeface="微软雅黑" panose="020B0503020204020204" pitchFamily="34" charset="-122"/>
                <a:ea typeface="微软雅黑" panose="020B0503020204020204" pitchFamily="34" charset="-122"/>
              </a:endParaRPr>
            </a:p>
          </p:txBody>
        </p:sp>
      </p:grpSp>
      <p:sp>
        <p:nvSpPr>
          <p:cNvPr id="12" name="原创设计师QQ598969553      _6"/>
          <p:cNvSpPr txBox="1"/>
          <p:nvPr/>
        </p:nvSpPr>
        <p:spPr>
          <a:xfrm>
            <a:off x="1270670" y="2526459"/>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GB" sz="1600" b="1" dirty="0">
                <a:solidFill>
                  <a:schemeClr val="bg1"/>
                </a:solidFill>
                <a:latin typeface="微软雅黑" panose="020B0503020204020204" pitchFamily="34" charset="-122"/>
                <a:ea typeface="微软雅黑" panose="020B0503020204020204" pitchFamily="34" charset="-122"/>
              </a:rPr>
              <a:t>财</a:t>
            </a:r>
          </a:p>
        </p:txBody>
      </p:sp>
      <p:grpSp>
        <p:nvGrpSpPr>
          <p:cNvPr id="13" name="原创设计师QQ598969553      _3"/>
          <p:cNvGrpSpPr/>
          <p:nvPr/>
        </p:nvGrpSpPr>
        <p:grpSpPr>
          <a:xfrm>
            <a:off x="1193592" y="2946964"/>
            <a:ext cx="1061000" cy="1214343"/>
            <a:chOff x="1743076" y="2991066"/>
            <a:chExt cx="1414666" cy="1619124"/>
          </a:xfrm>
          <a:gradFill>
            <a:gsLst>
              <a:gs pos="25000">
                <a:schemeClr val="accent2"/>
              </a:gs>
              <a:gs pos="100000">
                <a:schemeClr val="accent1"/>
              </a:gs>
            </a:gsLst>
            <a:lin ang="12600000" scaled="0"/>
          </a:gradFill>
        </p:grpSpPr>
        <p:sp>
          <p:nvSpPr>
            <p:cNvPr id="14" name="Shape 1721"/>
            <p:cNvSpPr/>
            <p:nvPr/>
          </p:nvSpPr>
          <p:spPr>
            <a:xfrm rot="18900000">
              <a:off x="1743076" y="2991066"/>
              <a:ext cx="1414666" cy="1414666"/>
            </a:xfrm>
            <a:prstGeom prst="roundRect">
              <a:avLst>
                <a:gd name="adj" fmla="val 15000"/>
              </a:avLst>
            </a:prstGeom>
            <a:grp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sz="1800">
                <a:latin typeface="微软雅黑" panose="020B0503020204020204" pitchFamily="34" charset="-122"/>
                <a:ea typeface="微软雅黑" panose="020B0503020204020204" pitchFamily="34" charset="-122"/>
              </a:endParaRPr>
            </a:p>
          </p:txBody>
        </p:sp>
        <p:sp>
          <p:nvSpPr>
            <p:cNvPr id="15" name="Shape 1732"/>
            <p:cNvSpPr/>
            <p:nvPr/>
          </p:nvSpPr>
          <p:spPr>
            <a:xfrm rot="18900000">
              <a:off x="1743076" y="3195523"/>
              <a:ext cx="1414666" cy="1414667"/>
            </a:xfrm>
            <a:prstGeom prst="roundRect">
              <a:avLst>
                <a:gd name="adj" fmla="val 15000"/>
              </a:avLst>
            </a:prstGeom>
            <a:grpFill/>
            <a:ln w="508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sz="1800">
                <a:latin typeface="微软雅黑" panose="020B0503020204020204" pitchFamily="34" charset="-122"/>
                <a:ea typeface="微软雅黑" panose="020B0503020204020204" pitchFamily="34" charset="-122"/>
              </a:endParaRPr>
            </a:p>
          </p:txBody>
        </p:sp>
      </p:grpSp>
      <p:sp>
        <p:nvSpPr>
          <p:cNvPr id="16" name="原创设计师QQ598969553      _6"/>
          <p:cNvSpPr txBox="1"/>
          <p:nvPr/>
        </p:nvSpPr>
        <p:spPr>
          <a:xfrm>
            <a:off x="1270670" y="351896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GB" sz="1600" b="1" dirty="0">
                <a:solidFill>
                  <a:schemeClr val="bg1"/>
                </a:solidFill>
                <a:latin typeface="微软雅黑" panose="020B0503020204020204" pitchFamily="34" charset="-122"/>
                <a:ea typeface="微软雅黑" panose="020B0503020204020204" pitchFamily="34" charset="-122"/>
              </a:rPr>
              <a:t>政</a:t>
            </a:r>
          </a:p>
        </p:txBody>
      </p:sp>
      <p:sp>
        <p:nvSpPr>
          <p:cNvPr id="21" name="原创设计师QQ598969553      _6"/>
          <p:cNvSpPr/>
          <p:nvPr/>
        </p:nvSpPr>
        <p:spPr>
          <a:xfrm>
            <a:off x="3929058" y="1785932"/>
            <a:ext cx="2228215" cy="567055"/>
          </a:xfrm>
          <a:prstGeom prst="roundRect">
            <a:avLst/>
          </a:prstGeom>
          <a:solidFill>
            <a:schemeClr val="accent6">
              <a:lumMod val="40000"/>
              <a:lumOff val="60000"/>
            </a:schemeClr>
          </a:soli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ea typeface="微软雅黑" panose="020B0503020204020204" pitchFamily="34" charset="-122"/>
            </a:endParaRPr>
          </a:p>
        </p:txBody>
      </p:sp>
      <p:sp>
        <p:nvSpPr>
          <p:cNvPr id="22" name="原创设计师QQ598969553      _11"/>
          <p:cNvSpPr/>
          <p:nvPr/>
        </p:nvSpPr>
        <p:spPr>
          <a:xfrm>
            <a:off x="4433114" y="1929948"/>
            <a:ext cx="1224280" cy="306705"/>
          </a:xfrm>
          <a:prstGeom prst="rect">
            <a:avLst/>
          </a:prstGeom>
        </p:spPr>
        <p:txBody>
          <a:bodyPr wrap="square">
            <a:spAutoFit/>
          </a:bodyPr>
          <a:lstStyle/>
          <a:p>
            <a:r>
              <a:rPr lang="en-US" altLang="zh-CN" sz="1400" b="1" dirty="0">
                <a:latin typeface="微软雅黑" panose="020B0503020204020204" pitchFamily="34" charset="-122"/>
                <a:ea typeface="微软雅黑" panose="020B0503020204020204" pitchFamily="34" charset="-122"/>
              </a:rPr>
              <a:t>3</a:t>
            </a:r>
            <a:r>
              <a:rPr lang="zh-CN" altLang="en-US" sz="1400" b="1" dirty="0">
                <a:latin typeface="微软雅黑" panose="020B0503020204020204" pitchFamily="34" charset="-122"/>
                <a:ea typeface="微软雅黑" panose="020B0503020204020204" pitchFamily="34" charset="-122"/>
              </a:rPr>
              <a:t>、确认结算</a:t>
            </a:r>
          </a:p>
        </p:txBody>
      </p:sp>
      <p:sp>
        <p:nvSpPr>
          <p:cNvPr id="26" name="原创设计师QQ598969553      _6"/>
          <p:cNvSpPr/>
          <p:nvPr/>
        </p:nvSpPr>
        <p:spPr>
          <a:xfrm>
            <a:off x="3911388" y="2571750"/>
            <a:ext cx="2232248" cy="576064"/>
          </a:xfrm>
          <a:prstGeom prst="roundRect">
            <a:avLst/>
          </a:prstGeom>
          <a:solidFill>
            <a:schemeClr val="bg1"/>
          </a:soli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ea typeface="微软雅黑" panose="020B0503020204020204" pitchFamily="34" charset="-122"/>
            </a:endParaRPr>
          </a:p>
        </p:txBody>
      </p:sp>
      <p:sp>
        <p:nvSpPr>
          <p:cNvPr id="27" name="原创设计师QQ598969553      _22"/>
          <p:cNvSpPr txBox="1"/>
          <p:nvPr/>
        </p:nvSpPr>
        <p:spPr>
          <a:xfrm>
            <a:off x="4433114" y="2722036"/>
            <a:ext cx="1244013" cy="307777"/>
          </a:xfrm>
          <a:prstGeom prst="rect">
            <a:avLst/>
          </a:prstGeom>
          <a:noFill/>
        </p:spPr>
        <p:txBody>
          <a:bodyPr wrap="square" rtlCol="0">
            <a:spAutoFit/>
          </a:bodyPr>
          <a:lstStyle/>
          <a:p>
            <a:pPr algn="ctr"/>
            <a:r>
              <a:rPr lang="en-US" altLang="zh-CN" sz="1400" b="1" dirty="0" smtClean="0">
                <a:solidFill>
                  <a:srgbClr val="1B9BC2"/>
                </a:solidFill>
                <a:latin typeface="微软雅黑" panose="020B0503020204020204" pitchFamily="34" charset="-122"/>
                <a:ea typeface="微软雅黑" panose="020B0503020204020204" pitchFamily="34" charset="-122"/>
              </a:rPr>
              <a:t>4</a:t>
            </a:r>
            <a:r>
              <a:rPr lang="zh-CN" altLang="en-US" sz="1400" b="1" dirty="0" smtClean="0">
                <a:solidFill>
                  <a:srgbClr val="1B9BC2"/>
                </a:solidFill>
                <a:latin typeface="微软雅黑" panose="020B0503020204020204" pitchFamily="34" charset="-122"/>
                <a:ea typeface="微软雅黑" panose="020B0503020204020204" pitchFamily="34" charset="-122"/>
              </a:rPr>
              <a:t>、申请退货</a:t>
            </a:r>
            <a:endParaRPr lang="en-US" altLang="zh-CN" sz="1400" b="1" dirty="0">
              <a:solidFill>
                <a:srgbClr val="1B9BC2"/>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to="" calcmode="lin" valueType="num">
                                      <p:cBhvr>
                                        <p:cTn id="10" dur="1" fill="hold"/>
                                        <p:tgtEl>
                                          <p:spTgt spid="8"/>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to="" calcmode="lin" valueType="num">
                                      <p:cBhvr>
                                        <p:cTn id="13" dur="1" fill="hold"/>
                                        <p:tgtEl>
                                          <p:spTgt spid="12"/>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to="" calcmode="lin" valueType="num">
                                      <p:cBhvr>
                                        <p:cTn id="16" dur="1" fill="hold"/>
                                        <p:tgtEl>
                                          <p:spTgt spid="9"/>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to="" calcmode="lin" valueType="num">
                                      <p:cBhvr>
                                        <p:cTn id="19" dur="1" fill="hold"/>
                                        <p:tgtEl>
                                          <p:spTgt spid="13"/>
                                        </p:tgtEl>
                                        <p:attrNameLst>
                                          <p:attrName/>
                                        </p:attrNameLst>
                                      </p:cBhvr>
                                    </p:anim>
                                  </p:childTnLst>
                                </p:cTn>
                              </p:par>
                              <p:par>
                                <p:cTn id="20" presetID="24"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to="" calcmode="lin" valueType="num">
                                      <p:cBhvr>
                                        <p:cTn id="22" dur="1" fill="hold"/>
                                        <p:tgtEl>
                                          <p:spTgt spid="16"/>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to="" calcmode="lin" valueType="num">
                                      <p:cBhvr>
                                        <p:cTn id="27" dur="1" fill="hold"/>
                                        <p:tgtEl>
                                          <p:spTgt spid="21"/>
                                        </p:tgtEl>
                                        <p:attrNameLst>
                                          <p:attrName/>
                                        </p:attrNameLst>
                                      </p:cBhvr>
                                    </p:anim>
                                  </p:childTnLst>
                                </p:cTn>
                              </p:par>
                              <p:par>
                                <p:cTn id="28" presetID="24"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to="" calcmode="lin" valueType="num">
                                      <p:cBhvr>
                                        <p:cTn id="30" dur="1" fill="hold"/>
                                        <p:tgtEl>
                                          <p:spTgt spid="22"/>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 to="" calcmode="lin" valueType="num">
                                      <p:cBhvr>
                                        <p:cTn id="35" dur="1" fill="hold"/>
                                        <p:tgtEl>
                                          <p:spTgt spid="26"/>
                                        </p:tgtEl>
                                        <p:attrNameLst>
                                          <p:attrName/>
                                        </p:attrNameLst>
                                      </p:cBhvr>
                                    </p:anim>
                                  </p:childTnLst>
                                </p:cTn>
                              </p:par>
                              <p:par>
                                <p:cTn id="36" presetID="24"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 to="" calcmode="lin" valueType="num">
                                      <p:cBhvr>
                                        <p:cTn id="38" dur="1" fill="hold"/>
                                        <p:tgtEl>
                                          <p:spTgt spid="2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6" grpId="0"/>
      <p:bldP spid="21" grpId="0" animBg="1"/>
      <p:bldP spid="22" grpId="0"/>
      <p:bldP spid="26" grpId="0" animBg="1"/>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0034" y="285734"/>
            <a:ext cx="1800493"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县财政主要功能</a:t>
            </a:r>
            <a:endParaRPr lang="zh-CN" altLang="en-US" dirty="0"/>
          </a:p>
        </p:txBody>
      </p:sp>
      <p:sp>
        <p:nvSpPr>
          <p:cNvPr id="3" name="矩形 2"/>
          <p:cNvSpPr/>
          <p:nvPr/>
        </p:nvSpPr>
        <p:spPr>
          <a:xfrm>
            <a:off x="395536" y="786763"/>
            <a:ext cx="6545382" cy="732508"/>
          </a:xfrm>
          <a:prstGeom prst="rect">
            <a:avLst/>
          </a:prstGeom>
        </p:spPr>
        <p:txBody>
          <a:bodyPr wrap="none">
            <a:spAutoFit/>
          </a:bodyPr>
          <a:lstStyle/>
          <a:p>
            <a:pPr marL="342900" indent="-342900" eaLnBrk="0" hangingPunct="0">
              <a:spcBef>
                <a:spcPct val="20000"/>
              </a:spcBef>
              <a:buClr>
                <a:schemeClr val="tx1"/>
              </a:buClr>
              <a:buFont typeface="Wingdings" panose="05000000000000000000" pitchFamily="2" charset="2"/>
              <a:buChar char="u"/>
              <a:defRPr/>
            </a:pPr>
            <a:r>
              <a:rPr lang="zh-CN" altLang="en-US" sz="2000" b="1" dirty="0"/>
              <a:t>确认结算</a:t>
            </a:r>
            <a:endParaRPr lang="en-US" altLang="zh-CN" sz="2000" b="1" dirty="0" smtClean="0"/>
          </a:p>
          <a:p>
            <a:pPr eaLnBrk="0" hangingPunct="0">
              <a:spcBef>
                <a:spcPct val="20000"/>
              </a:spcBef>
              <a:buClr>
                <a:schemeClr val="tx1"/>
              </a:buClr>
              <a:defRPr/>
            </a:pPr>
            <a:r>
              <a:rPr lang="zh-CN" altLang="en-US" b="1" dirty="0" smtClean="0"/>
              <a:t>       对</a:t>
            </a:r>
            <a:r>
              <a:rPr lang="zh-CN" altLang="en-US" b="1" dirty="0"/>
              <a:t>县操作</a:t>
            </a:r>
            <a:r>
              <a:rPr lang="zh-CN" altLang="en-US" b="1" dirty="0" smtClean="0"/>
              <a:t>用户提交的申请结算的数据</a:t>
            </a:r>
            <a:r>
              <a:rPr lang="zh-CN" altLang="en-US" b="1" dirty="0"/>
              <a:t>进行最终确认结算操作</a:t>
            </a:r>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635646"/>
            <a:ext cx="8928992" cy="29711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445179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0034" y="285734"/>
            <a:ext cx="1800493"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县财政主要功能</a:t>
            </a:r>
            <a:endParaRPr lang="zh-CN" altLang="en-US" dirty="0"/>
          </a:p>
        </p:txBody>
      </p:sp>
      <p:sp>
        <p:nvSpPr>
          <p:cNvPr id="3" name="矩形 2"/>
          <p:cNvSpPr/>
          <p:nvPr/>
        </p:nvSpPr>
        <p:spPr>
          <a:xfrm>
            <a:off x="395536" y="786763"/>
            <a:ext cx="8784777" cy="1729704"/>
          </a:xfrm>
          <a:prstGeom prst="rect">
            <a:avLst/>
          </a:prstGeom>
        </p:spPr>
        <p:txBody>
          <a:bodyPr wrap="none">
            <a:spAutoFit/>
          </a:bodyPr>
          <a:lstStyle/>
          <a:p>
            <a:pPr marL="342900" indent="-342900" eaLnBrk="0" hangingPunct="0">
              <a:spcBef>
                <a:spcPct val="20000"/>
              </a:spcBef>
              <a:buClr>
                <a:schemeClr val="tx1"/>
              </a:buClr>
              <a:buFont typeface="Wingdings" panose="05000000000000000000" pitchFamily="2" charset="2"/>
              <a:buChar char="u"/>
              <a:defRPr/>
            </a:pPr>
            <a:r>
              <a:rPr lang="zh-CN" altLang="en-US" sz="2000" b="1" dirty="0" smtClean="0"/>
              <a:t>申请</a:t>
            </a:r>
            <a:r>
              <a:rPr lang="zh-CN" altLang="en-US" sz="2000" b="1" dirty="0"/>
              <a:t>退货</a:t>
            </a:r>
            <a:endParaRPr lang="en-US" altLang="zh-CN" sz="2000" b="1" dirty="0" smtClean="0"/>
          </a:p>
          <a:p>
            <a:pPr eaLnBrk="0" hangingPunct="0">
              <a:spcBef>
                <a:spcPct val="20000"/>
              </a:spcBef>
              <a:buClr>
                <a:schemeClr val="tx1"/>
              </a:buClr>
              <a:defRPr/>
            </a:pPr>
            <a:r>
              <a:rPr lang="zh-CN" altLang="en-US" b="1" dirty="0" smtClean="0"/>
              <a:t>    现实</a:t>
            </a:r>
            <a:r>
              <a:rPr lang="zh-CN" altLang="en-US" b="1" dirty="0"/>
              <a:t>中存在购机退货或其它原因，该份申请不再享受补贴，需要财政用户在系统</a:t>
            </a:r>
            <a:r>
              <a:rPr lang="zh-CN" altLang="en-US" b="1" dirty="0" smtClean="0"/>
              <a:t>中</a:t>
            </a:r>
            <a:endParaRPr lang="en-US" altLang="zh-CN" b="1" dirty="0" smtClean="0"/>
          </a:p>
          <a:p>
            <a:pPr eaLnBrk="0" hangingPunct="0">
              <a:spcBef>
                <a:spcPct val="20000"/>
              </a:spcBef>
              <a:buClr>
                <a:schemeClr val="tx1"/>
              </a:buClr>
              <a:defRPr/>
            </a:pPr>
            <a:r>
              <a:rPr lang="zh-CN" altLang="en-US" b="1" dirty="0" smtClean="0"/>
              <a:t>对该</a:t>
            </a:r>
            <a:r>
              <a:rPr lang="zh-CN" altLang="en-US" b="1" dirty="0"/>
              <a:t>份申请进行“申请退货”处理</a:t>
            </a:r>
            <a:r>
              <a:rPr lang="zh-CN" altLang="en-US" b="1" dirty="0" smtClean="0"/>
              <a:t>，申请</a:t>
            </a:r>
            <a:r>
              <a:rPr lang="zh-CN" altLang="en-US" b="1" dirty="0"/>
              <a:t>退货后，申请状态变为“已结算已退货”</a:t>
            </a:r>
            <a:r>
              <a:rPr lang="zh-CN" altLang="en-US" b="1" dirty="0" smtClean="0"/>
              <a:t>，</a:t>
            </a:r>
            <a:endParaRPr lang="en-US" altLang="zh-CN" b="1" dirty="0" smtClean="0"/>
          </a:p>
          <a:p>
            <a:pPr eaLnBrk="0" hangingPunct="0">
              <a:spcBef>
                <a:spcPct val="20000"/>
              </a:spcBef>
              <a:buClr>
                <a:schemeClr val="tx1"/>
              </a:buClr>
              <a:defRPr/>
            </a:pPr>
            <a:r>
              <a:rPr lang="zh-CN" altLang="en-US" b="1" dirty="0" smtClean="0"/>
              <a:t>该状态</a:t>
            </a:r>
            <a:r>
              <a:rPr lang="zh-CN" altLang="en-US" b="1" dirty="0"/>
              <a:t>将不占用资金，且不再允许进行流程上的</a:t>
            </a:r>
            <a:r>
              <a:rPr lang="zh-CN" altLang="en-US" b="1" dirty="0" smtClean="0"/>
              <a:t>操作</a:t>
            </a:r>
            <a:r>
              <a:rPr lang="en-US" altLang="zh-CN" b="1" dirty="0" smtClean="0"/>
              <a:t>(</a:t>
            </a:r>
            <a:r>
              <a:rPr lang="zh-CN" altLang="en-US" b="1" dirty="0" smtClean="0">
                <a:solidFill>
                  <a:srgbClr val="FF0000"/>
                </a:solidFill>
              </a:rPr>
              <a:t>等同于作废，无法恢复</a:t>
            </a:r>
            <a:r>
              <a:rPr lang="en-US" altLang="zh-CN" b="1" dirty="0" smtClean="0"/>
              <a:t>)</a:t>
            </a:r>
            <a:r>
              <a:rPr lang="zh-CN" altLang="en-US" b="1" dirty="0" smtClean="0"/>
              <a:t>。</a:t>
            </a:r>
            <a:endParaRPr lang="zh-CN" altLang="en-US" b="1" dirty="0"/>
          </a:p>
          <a:p>
            <a:pPr eaLnBrk="0" hangingPunct="0">
              <a:spcBef>
                <a:spcPct val="20000"/>
              </a:spcBef>
              <a:buClr>
                <a:schemeClr val="tx1"/>
              </a:buClr>
              <a:defRPr/>
            </a:pPr>
            <a:endParaRPr lang="zh-CN" altLang="en-US" b="1" dirty="0"/>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163316"/>
            <a:ext cx="8856984" cy="26406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306587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原创设计师QQ598969553      _1"/>
          <p:cNvSpPr/>
          <p:nvPr/>
        </p:nvSpPr>
        <p:spPr>
          <a:xfrm>
            <a:off x="2843808" y="906574"/>
            <a:ext cx="3330351" cy="3330351"/>
          </a:xfrm>
          <a:prstGeom prst="ellipse">
            <a:avLst/>
          </a:prstGeom>
          <a:solidFill>
            <a:srgbClr val="F6F6F7"/>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2" name="原创设计师QQ598969553      _2"/>
          <p:cNvGrpSpPr/>
          <p:nvPr/>
        </p:nvGrpSpPr>
        <p:grpSpPr>
          <a:xfrm>
            <a:off x="2950008" y="1033703"/>
            <a:ext cx="2606803" cy="2585874"/>
            <a:chOff x="2924521" y="1777488"/>
            <a:chExt cx="1974706" cy="1958851"/>
          </a:xfrm>
        </p:grpSpPr>
        <p:sp>
          <p:nvSpPr>
            <p:cNvPr id="47" name="椭圆 46"/>
            <p:cNvSpPr/>
            <p:nvPr/>
          </p:nvSpPr>
          <p:spPr>
            <a:xfrm>
              <a:off x="2924521" y="1777488"/>
              <a:ext cx="570404" cy="570404"/>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accent1"/>
                  </a:solidFill>
                  <a:ea typeface="微软雅黑" panose="020B0503020204020204" pitchFamily="34" charset="-122"/>
                </a:rPr>
                <a:t>04</a:t>
              </a:r>
              <a:endParaRPr lang="zh-CN" altLang="en-US" sz="2000" dirty="0">
                <a:solidFill>
                  <a:schemeClr val="accent1"/>
                </a:solidFill>
                <a:ea typeface="微软雅黑" panose="020B0503020204020204" pitchFamily="34" charset="-122"/>
              </a:endParaRPr>
            </a:p>
          </p:txBody>
        </p:sp>
        <p:sp>
          <p:nvSpPr>
            <p:cNvPr id="48" name="椭圆 47"/>
            <p:cNvSpPr/>
            <p:nvPr/>
          </p:nvSpPr>
          <p:spPr>
            <a:xfrm>
              <a:off x="3311728" y="2148840"/>
              <a:ext cx="1587499" cy="1587499"/>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微软雅黑" panose="020B0503020204020204" pitchFamily="34" charset="-122"/>
              </a:endParaRPr>
            </a:p>
          </p:txBody>
        </p:sp>
      </p:grpSp>
      <p:sp>
        <p:nvSpPr>
          <p:cNvPr id="49" name="原创设计师QQ598969553      _3"/>
          <p:cNvSpPr txBox="1"/>
          <p:nvPr/>
        </p:nvSpPr>
        <p:spPr>
          <a:xfrm>
            <a:off x="3702996" y="2219376"/>
            <a:ext cx="1568450" cy="400110"/>
          </a:xfrm>
          <a:prstGeom prst="rect">
            <a:avLst/>
          </a:prstGeom>
          <a:noFill/>
        </p:spPr>
        <p:txBody>
          <a:bodyPr wrap="square" rtlCol="0">
            <a:spAutoFit/>
          </a:bodyPr>
          <a:lstStyle/>
          <a:p>
            <a:pPr algn="ctr"/>
            <a:r>
              <a:rPr lang="en-US" altLang="zh-CN" sz="2000" dirty="0">
                <a:solidFill>
                  <a:schemeClr val="accent1"/>
                </a:solidFill>
                <a:ea typeface="微软雅黑" panose="020B0503020204020204" pitchFamily="34" charset="-122"/>
              </a:rPr>
              <a:t>PART </a:t>
            </a:r>
            <a:r>
              <a:rPr lang="en-US" altLang="zh-CN" sz="2000" dirty="0" smtClean="0">
                <a:solidFill>
                  <a:schemeClr val="accent1"/>
                </a:solidFill>
                <a:ea typeface="微软雅黑" panose="020B0503020204020204" pitchFamily="34" charset="-122"/>
              </a:rPr>
              <a:t>04</a:t>
            </a:r>
            <a:endParaRPr lang="zh-CN" altLang="en-US" sz="2000" dirty="0">
              <a:solidFill>
                <a:schemeClr val="accent1"/>
              </a:solidFill>
              <a:ea typeface="微软雅黑" panose="020B0503020204020204" pitchFamily="34" charset="-122"/>
            </a:endParaRPr>
          </a:p>
        </p:txBody>
      </p:sp>
      <p:sp>
        <p:nvSpPr>
          <p:cNvPr id="50" name="原创设计师QQ598969553      _4"/>
          <p:cNvSpPr txBox="1"/>
          <p:nvPr/>
        </p:nvSpPr>
        <p:spPr>
          <a:xfrm>
            <a:off x="3598221" y="2578861"/>
            <a:ext cx="1778000" cy="400110"/>
          </a:xfrm>
          <a:prstGeom prst="rect">
            <a:avLst/>
          </a:prstGeom>
          <a:noFill/>
        </p:spPr>
        <p:txBody>
          <a:bodyPr wrap="square" rtlCol="0">
            <a:spAutoFit/>
          </a:bodyPr>
          <a:lstStyle/>
          <a:p>
            <a:pPr algn="ctr"/>
            <a:r>
              <a:rPr lang="zh-CN" altLang="en-US" sz="2000" b="1" dirty="0" smtClean="0">
                <a:latin typeface="微软雅黑" panose="020B0503020204020204" pitchFamily="34" charset="-122"/>
                <a:ea typeface="微软雅黑" panose="020B0503020204020204" pitchFamily="34" charset="-122"/>
              </a:rPr>
              <a:t>申请流程</a:t>
            </a:r>
            <a:endParaRPr lang="zh-CN" altLang="en-US" sz="2000" b="1" dirty="0">
              <a:latin typeface="微软雅黑" panose="020B0503020204020204" pitchFamily="34" charset="-122"/>
              <a:ea typeface="微软雅黑" panose="020B0503020204020204" pitchFamily="34" charset="-122"/>
            </a:endParaRPr>
          </a:p>
        </p:txBody>
      </p:sp>
      <p:pic>
        <p:nvPicPr>
          <p:cNvPr id="9" name="Picture 64"/>
          <p:cNvPicPr>
            <a:picLocks noGrp="1" noSelect="1" noRot="1" noChangeAspect="1" noMove="1" noResize="1" noChangeShapeType="1"/>
          </p:cNvPicPr>
          <p:nvPr/>
        </p:nvPicPr>
        <p:blipFill>
          <a:blip r:embed="rId3" cstate="screen">
            <a:extLst>
              <a:ext uri="{28A0092B-C50C-407E-A947-70E740481C1C}">
                <a14:useLocalDpi xmlns:a14="http://schemas.microsoft.com/office/drawing/2010/main" xmlns=""/>
              </a:ext>
            </a:extLst>
          </a:blip>
          <a:stretch>
            <a:fillRect/>
          </a:stretch>
        </p:blipFill>
        <p:spPr>
          <a:xfrm>
            <a:off x="3583616" y="17705564"/>
            <a:ext cx="1976768" cy="511028"/>
          </a:xfrm>
          <a:prstGeom prst="rect">
            <a:avLst/>
          </a:prstGeom>
        </p:spPr>
      </p:pic>
      <p:sp>
        <p:nvSpPr>
          <p:cNvPr id="10" name="原创设计师QQ598969553      _24">
            <a:hlinkClick r:id="rId4" action="ppaction://hlinksldjump"/>
          </p:cNvPr>
          <p:cNvSpPr>
            <a:spLocks noEditPoints="1"/>
          </p:cNvSpPr>
          <p:nvPr/>
        </p:nvSpPr>
        <p:spPr bwMode="auto">
          <a:xfrm>
            <a:off x="8897417" y="4885810"/>
            <a:ext cx="246583" cy="257690"/>
          </a:xfrm>
          <a:custGeom>
            <a:avLst/>
            <a:gdLst>
              <a:gd name="T0" fmla="*/ 81 w 94"/>
              <a:gd name="T1" fmla="*/ 57 h 98"/>
              <a:gd name="T2" fmla="*/ 81 w 94"/>
              <a:gd name="T3" fmla="*/ 95 h 98"/>
              <a:gd name="T4" fmla="*/ 81 w 94"/>
              <a:gd name="T5" fmla="*/ 98 h 98"/>
              <a:gd name="T6" fmla="*/ 78 w 94"/>
              <a:gd name="T7" fmla="*/ 98 h 98"/>
              <a:gd name="T8" fmla="*/ 67 w 94"/>
              <a:gd name="T9" fmla="*/ 98 h 98"/>
              <a:gd name="T10" fmla="*/ 67 w 94"/>
              <a:gd name="T11" fmla="*/ 68 h 98"/>
              <a:gd name="T12" fmla="*/ 62 w 94"/>
              <a:gd name="T13" fmla="*/ 64 h 98"/>
              <a:gd name="T14" fmla="*/ 49 w 94"/>
              <a:gd name="T15" fmla="*/ 64 h 98"/>
              <a:gd name="T16" fmla="*/ 45 w 94"/>
              <a:gd name="T17" fmla="*/ 68 h 98"/>
              <a:gd name="T18" fmla="*/ 45 w 94"/>
              <a:gd name="T19" fmla="*/ 98 h 98"/>
              <a:gd name="T20" fmla="*/ 15 w 94"/>
              <a:gd name="T21" fmla="*/ 98 h 98"/>
              <a:gd name="T22" fmla="*/ 12 w 94"/>
              <a:gd name="T23" fmla="*/ 98 h 98"/>
              <a:gd name="T24" fmla="*/ 12 w 94"/>
              <a:gd name="T25" fmla="*/ 95 h 98"/>
              <a:gd name="T26" fmla="*/ 12 w 94"/>
              <a:gd name="T27" fmla="*/ 57 h 98"/>
              <a:gd name="T28" fmla="*/ 3 w 94"/>
              <a:gd name="T29" fmla="*/ 57 h 98"/>
              <a:gd name="T30" fmla="*/ 0 w 94"/>
              <a:gd name="T31" fmla="*/ 50 h 98"/>
              <a:gd name="T32" fmla="*/ 44 w 94"/>
              <a:gd name="T33" fmla="*/ 3 h 98"/>
              <a:gd name="T34" fmla="*/ 47 w 94"/>
              <a:gd name="T35" fmla="*/ 0 h 98"/>
              <a:gd name="T36" fmla="*/ 50 w 94"/>
              <a:gd name="T37" fmla="*/ 3 h 98"/>
              <a:gd name="T38" fmla="*/ 94 w 94"/>
              <a:gd name="T39" fmla="*/ 50 h 98"/>
              <a:gd name="T40" fmla="*/ 90 w 94"/>
              <a:gd name="T41" fmla="*/ 57 h 98"/>
              <a:gd name="T42" fmla="*/ 81 w 94"/>
              <a:gd name="T43" fmla="*/ 57 h 98"/>
              <a:gd name="T44" fmla="*/ 74 w 94"/>
              <a:gd name="T45" fmla="*/ 8 h 98"/>
              <a:gd name="T46" fmla="*/ 77 w 94"/>
              <a:gd name="T47" fmla="*/ 8 h 98"/>
              <a:gd name="T48" fmla="*/ 77 w 94"/>
              <a:gd name="T49" fmla="*/ 2 h 98"/>
              <a:gd name="T50" fmla="*/ 61 w 94"/>
              <a:gd name="T51" fmla="*/ 2 h 98"/>
              <a:gd name="T52" fmla="*/ 61 w 94"/>
              <a:gd name="T53" fmla="*/ 8 h 98"/>
              <a:gd name="T54" fmla="*/ 64 w 94"/>
              <a:gd name="T55" fmla="*/ 8 h 98"/>
              <a:gd name="T56" fmla="*/ 64 w 94"/>
              <a:gd name="T57" fmla="*/ 13 h 98"/>
              <a:gd name="T58" fmla="*/ 74 w 94"/>
              <a:gd name="T59" fmla="*/ 25 h 98"/>
              <a:gd name="T60" fmla="*/ 74 w 94"/>
              <a:gd name="T6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ea typeface="微软雅黑" panose="020B0503020204020204" pitchFamily="34" charset="-122"/>
            </a:endParaRPr>
          </a:p>
        </p:txBody>
      </p:sp>
    </p:spTree>
    <p:extLst>
      <p:ext uri="{BB962C8B-B14F-4D97-AF65-F5344CB8AC3E}">
        <p14:creationId xmlns:p14="http://schemas.microsoft.com/office/powerpoint/2010/main" xmlns="" val="2423093988"/>
      </p:ext>
    </p:extLst>
  </p:cSld>
  <p:clrMapOvr>
    <a:masterClrMapping/>
  </p:clrMapOvr>
  <p:transition spd="slow" advTm="0">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8596" y="214297"/>
            <a:ext cx="4429156"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申请流程</a:t>
            </a: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先购后补</a:t>
            </a:r>
            <a:endParaRPr lang="zh-CN" altLang="en-US" dirty="0"/>
          </a:p>
        </p:txBody>
      </p:sp>
      <p:pic>
        <p:nvPicPr>
          <p:cNvPr id="3" name="Picture 5"/>
          <p:cNvPicPr>
            <a:picLocks noChangeAspect="1" noChangeArrowheads="1"/>
          </p:cNvPicPr>
          <p:nvPr/>
        </p:nvPicPr>
        <p:blipFill>
          <a:blip r:embed="rId8" cstate="print"/>
          <a:srcRect/>
          <a:stretch>
            <a:fillRect/>
          </a:stretch>
        </p:blipFill>
        <p:spPr bwMode="auto">
          <a:xfrm>
            <a:off x="7429520" y="0"/>
            <a:ext cx="1685925" cy="657208"/>
          </a:xfrm>
          <a:prstGeom prst="rect">
            <a:avLst/>
          </a:prstGeom>
          <a:noFill/>
          <a:ln w="9525">
            <a:noFill/>
            <a:miter lim="800000"/>
            <a:headEnd/>
            <a:tailEnd/>
          </a:ln>
          <a:effectLst/>
        </p:spPr>
      </p:pic>
      <p:sp>
        <p:nvSpPr>
          <p:cNvPr id="4" name="原创设计师QQ598969553      _2"/>
          <p:cNvSpPr/>
          <p:nvPr/>
        </p:nvSpPr>
        <p:spPr>
          <a:xfrm>
            <a:off x="1654" y="2916384"/>
            <a:ext cx="9140694" cy="3669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3620" tIns="51810" rIns="103620" bIns="51810" rtlCol="0" anchor="ctr"/>
          <a:lstStyle/>
          <a:p>
            <a:pPr algn="ctr"/>
            <a:endParaRPr lang="zh-CN" altLang="en-US" sz="1350">
              <a:ea typeface="微软雅黑" panose="020B0503020204020204" pitchFamily="34" charset="-122"/>
            </a:endParaRPr>
          </a:p>
        </p:txBody>
      </p:sp>
      <p:sp>
        <p:nvSpPr>
          <p:cNvPr id="6" name="原创设计师QQ598969553      _3"/>
          <p:cNvSpPr/>
          <p:nvPr>
            <p:custDataLst>
              <p:tags r:id="rId1"/>
            </p:custDataLst>
          </p:nvPr>
        </p:nvSpPr>
        <p:spPr>
          <a:xfrm flipV="1">
            <a:off x="366079" y="2857502"/>
            <a:ext cx="205393" cy="214564"/>
          </a:xfrm>
          <a:prstGeom prst="ellipse">
            <a:avLst/>
          </a:prstGeom>
          <a:solidFill>
            <a:schemeClr val="bg1">
              <a:lumMod val="95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bg1">
                  <a:lumMod val="50000"/>
                </a:schemeClr>
              </a:solidFill>
              <a:ea typeface="微软雅黑" panose="020B0503020204020204" pitchFamily="34" charset="-122"/>
            </a:endParaRPr>
          </a:p>
        </p:txBody>
      </p:sp>
      <p:grpSp>
        <p:nvGrpSpPr>
          <p:cNvPr id="2" name="原创设计师QQ598969553      _5"/>
          <p:cNvGrpSpPr/>
          <p:nvPr/>
        </p:nvGrpSpPr>
        <p:grpSpPr>
          <a:xfrm>
            <a:off x="142844" y="938648"/>
            <a:ext cx="575107" cy="558900"/>
            <a:chOff x="4508674" y="2118116"/>
            <a:chExt cx="2204282" cy="2204282"/>
          </a:xfrm>
        </p:grpSpPr>
        <p:grpSp>
          <p:nvGrpSpPr>
            <p:cNvPr id="7" name="组合 57"/>
            <p:cNvGrpSpPr/>
            <p:nvPr/>
          </p:nvGrpSpPr>
          <p:grpSpPr>
            <a:xfrm>
              <a:off x="4508674" y="2118116"/>
              <a:ext cx="2204282" cy="2204282"/>
              <a:chOff x="1517331" y="1125257"/>
              <a:chExt cx="2204282" cy="2204282"/>
            </a:xfrm>
          </p:grpSpPr>
          <p:sp>
            <p:nvSpPr>
              <p:cNvPr id="10" name="椭圆 9"/>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11" name="椭圆 10"/>
              <p:cNvSpPr/>
              <p:nvPr/>
            </p:nvSpPr>
            <p:spPr>
              <a:xfrm>
                <a:off x="1719372" y="1327298"/>
                <a:ext cx="1800200" cy="1800200"/>
              </a:xfrm>
              <a:prstGeom prst="ellipse">
                <a:avLst/>
              </a:prstGeom>
              <a:gradFill>
                <a:gsLst>
                  <a:gs pos="100000">
                    <a:srgbClr val="0090F2"/>
                  </a:gs>
                  <a:gs pos="0">
                    <a:schemeClr val="accent1"/>
                  </a:gs>
                </a:gsLst>
                <a:lin ang="5400000" scaled="1"/>
              </a:gradFill>
              <a:ln w="28575" cap="flat">
                <a:gradFill>
                  <a:gsLst>
                    <a:gs pos="0">
                      <a:srgbClr val="0090F2"/>
                    </a:gs>
                    <a:gs pos="100000">
                      <a:schemeClr val="accent1"/>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grpSp>
        <p:sp>
          <p:nvSpPr>
            <p:cNvPr id="9" name="TextBox 8"/>
            <p:cNvSpPr txBox="1"/>
            <p:nvPr/>
          </p:nvSpPr>
          <p:spPr>
            <a:xfrm>
              <a:off x="5149161" y="2642285"/>
              <a:ext cx="778829" cy="1092475"/>
            </a:xfrm>
            <a:prstGeom prst="rect">
              <a:avLst/>
            </a:prstGeom>
            <a:noFill/>
          </p:spPr>
          <p:txBody>
            <a:bodyPr wrap="square" rtlCol="0">
              <a:spAutoFit/>
            </a:bodyPr>
            <a:lstStyle/>
            <a:p>
              <a:pPr algn="ctr"/>
              <a:r>
                <a:rPr lang="en-US" altLang="zh-CN" sz="1200" b="1" dirty="0" smtClean="0">
                  <a:solidFill>
                    <a:schemeClr val="bg1"/>
                  </a:solidFill>
                  <a:latin typeface="微软雅黑" panose="020B0503020204020204" pitchFamily="34" charset="-122"/>
                  <a:ea typeface="微软雅黑" panose="020B0503020204020204" pitchFamily="34" charset="-122"/>
                </a:rPr>
                <a:t>1</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cxnSp>
        <p:nvCxnSpPr>
          <p:cNvPr id="12" name="原创设计师QQ598969553      _4"/>
          <p:cNvCxnSpPr/>
          <p:nvPr/>
        </p:nvCxnSpPr>
        <p:spPr>
          <a:xfrm rot="5400000" flipH="1" flipV="1">
            <a:off x="-208495" y="2208709"/>
            <a:ext cx="1274182" cy="1588"/>
          </a:xfrm>
          <a:prstGeom prst="line">
            <a:avLst/>
          </a:prstGeom>
          <a:ln w="28575">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13" name="原创设计师QQ598969553      _1"/>
          <p:cNvSpPr/>
          <p:nvPr/>
        </p:nvSpPr>
        <p:spPr bwMode="auto">
          <a:xfrm>
            <a:off x="500034" y="1500180"/>
            <a:ext cx="1500198" cy="1285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1" dirty="0" smtClean="0">
                <a:latin typeface="微软雅黑" panose="020B0503020204020204" pitchFamily="34" charset="-122"/>
                <a:ea typeface="微软雅黑" panose="020B0503020204020204" pitchFamily="34" charset="-122"/>
                <a:cs typeface="Lato Light" charset="0"/>
                <a:sym typeface="Lato Light" charset="0"/>
              </a:rPr>
              <a:t>购机者自主购机后，携带相关申请补贴资料到农机部门进行农机购置补贴的申请，由“县、乡操作”用户进行相关申请信息录入，录入后状态为</a:t>
            </a:r>
            <a:r>
              <a:rPr lang="zh-CN" altLang="en-US" sz="900" b="1" dirty="0" smtClean="0">
                <a:solidFill>
                  <a:srgbClr val="FF0000"/>
                </a:solidFill>
                <a:latin typeface="微软雅黑" panose="020B0503020204020204" pitchFamily="34" charset="-122"/>
                <a:ea typeface="微软雅黑" panose="020B0503020204020204" pitchFamily="34" charset="-122"/>
                <a:cs typeface="Lato Light" charset="0"/>
                <a:sym typeface="Lato Light" charset="0"/>
              </a:rPr>
              <a:t>“待打表”</a:t>
            </a:r>
            <a:r>
              <a:rPr lang="zh-CN" altLang="en-US" sz="900" b="1" dirty="0" smtClean="0">
                <a:latin typeface="微软雅黑" panose="020B0503020204020204" pitchFamily="34" charset="-122"/>
                <a:ea typeface="微软雅黑" panose="020B0503020204020204" pitchFamily="34" charset="-122"/>
                <a:cs typeface="Lato Light" charset="0"/>
                <a:sym typeface="Lato Light" charset="0"/>
              </a:rPr>
              <a:t>，等待打印</a:t>
            </a:r>
            <a:r>
              <a:rPr lang="en-US" altLang="zh-CN" sz="900" b="1" dirty="0" smtClean="0">
                <a:latin typeface="微软雅黑" panose="020B0503020204020204" pitchFamily="34" charset="-122"/>
                <a:ea typeface="微软雅黑" panose="020B0503020204020204" pitchFamily="34" charset="-122"/>
                <a:cs typeface="Lato Light" charset="0"/>
                <a:sym typeface="Lato Light" charset="0"/>
              </a:rPr>
              <a:t>《</a:t>
            </a:r>
            <a:r>
              <a:rPr lang="zh-CN" altLang="en-US" sz="900" b="1" dirty="0" smtClean="0">
                <a:latin typeface="微软雅黑" panose="020B0503020204020204" pitchFamily="34" charset="-122"/>
                <a:ea typeface="微软雅黑" panose="020B0503020204020204" pitchFamily="34" charset="-122"/>
                <a:cs typeface="Lato Light" charset="0"/>
                <a:sym typeface="Lato Light" charset="0"/>
              </a:rPr>
              <a:t>补贴资金申请表</a:t>
            </a:r>
            <a:r>
              <a:rPr lang="en-US" altLang="zh-CN" sz="900" b="1" dirty="0" smtClean="0">
                <a:latin typeface="微软雅黑" panose="020B0503020204020204" pitchFamily="34" charset="-122"/>
                <a:ea typeface="微软雅黑" panose="020B0503020204020204" pitchFamily="34" charset="-122"/>
                <a:cs typeface="Lato Light" charset="0"/>
                <a:sym typeface="Lato Light" charset="0"/>
              </a:rPr>
              <a:t>》</a:t>
            </a:r>
            <a:r>
              <a:rPr lang="zh-CN" altLang="en-US" sz="900" b="1" dirty="0" smtClean="0">
                <a:latin typeface="微软雅黑" panose="020B0503020204020204" pitchFamily="34" charset="-122"/>
                <a:ea typeface="微软雅黑" panose="020B0503020204020204" pitchFamily="34" charset="-122"/>
                <a:cs typeface="Lato Light" charset="0"/>
                <a:sym typeface="Lato Light" charset="0"/>
              </a:rPr>
              <a:t>。</a:t>
            </a:r>
            <a:endParaRPr lang="en-US" sz="900" b="1" dirty="0">
              <a:latin typeface="微软雅黑" panose="020B0503020204020204" pitchFamily="34" charset="-122"/>
              <a:ea typeface="微软雅黑" panose="020B0503020204020204" pitchFamily="34" charset="-122"/>
              <a:cs typeface="Lato Light" charset="0"/>
              <a:sym typeface="Lato Light" charset="0"/>
            </a:endParaRPr>
          </a:p>
        </p:txBody>
      </p:sp>
      <p:sp>
        <p:nvSpPr>
          <p:cNvPr id="16" name="原创设计师QQ598969553      _3"/>
          <p:cNvSpPr/>
          <p:nvPr>
            <p:custDataLst>
              <p:tags r:id="rId2"/>
            </p:custDataLst>
          </p:nvPr>
        </p:nvSpPr>
        <p:spPr>
          <a:xfrm flipV="1">
            <a:off x="1714480" y="2857502"/>
            <a:ext cx="205393" cy="214564"/>
          </a:xfrm>
          <a:prstGeom prst="ellipse">
            <a:avLst/>
          </a:prstGeom>
          <a:solidFill>
            <a:schemeClr val="bg1">
              <a:lumMod val="95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bg1">
                  <a:lumMod val="50000"/>
                </a:schemeClr>
              </a:solidFill>
              <a:ea typeface="微软雅黑" panose="020B0503020204020204" pitchFamily="34" charset="-122"/>
            </a:endParaRPr>
          </a:p>
        </p:txBody>
      </p:sp>
      <p:grpSp>
        <p:nvGrpSpPr>
          <p:cNvPr id="8" name="原创设计师QQ598969553      _5"/>
          <p:cNvGrpSpPr/>
          <p:nvPr/>
        </p:nvGrpSpPr>
        <p:grpSpPr>
          <a:xfrm>
            <a:off x="1500166" y="4000510"/>
            <a:ext cx="575107" cy="558900"/>
            <a:chOff x="4508674" y="2118116"/>
            <a:chExt cx="2204282" cy="2204282"/>
          </a:xfrm>
        </p:grpSpPr>
        <p:grpSp>
          <p:nvGrpSpPr>
            <p:cNvPr id="14" name="组合 57"/>
            <p:cNvGrpSpPr/>
            <p:nvPr/>
          </p:nvGrpSpPr>
          <p:grpSpPr>
            <a:xfrm>
              <a:off x="4508674" y="2118116"/>
              <a:ext cx="2204282" cy="2204282"/>
              <a:chOff x="1517331" y="1125257"/>
              <a:chExt cx="2204282" cy="2204282"/>
            </a:xfrm>
          </p:grpSpPr>
          <p:sp>
            <p:nvSpPr>
              <p:cNvPr id="20" name="椭圆 19"/>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21" name="椭圆 20"/>
              <p:cNvSpPr/>
              <p:nvPr/>
            </p:nvSpPr>
            <p:spPr>
              <a:xfrm>
                <a:off x="1719372" y="1327298"/>
                <a:ext cx="1800200" cy="1800200"/>
              </a:xfrm>
              <a:prstGeom prst="ellipse">
                <a:avLst/>
              </a:prstGeom>
              <a:gradFill>
                <a:gsLst>
                  <a:gs pos="100000">
                    <a:srgbClr val="0090F2"/>
                  </a:gs>
                  <a:gs pos="0">
                    <a:schemeClr val="accent1"/>
                  </a:gs>
                </a:gsLst>
                <a:lin ang="5400000" scaled="1"/>
              </a:gradFill>
              <a:ln w="28575" cap="flat">
                <a:gradFill>
                  <a:gsLst>
                    <a:gs pos="0">
                      <a:srgbClr val="0090F2"/>
                    </a:gs>
                    <a:gs pos="100000">
                      <a:schemeClr val="accent1"/>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grpSp>
        <p:sp>
          <p:nvSpPr>
            <p:cNvPr id="19" name="TextBox 18"/>
            <p:cNvSpPr txBox="1"/>
            <p:nvPr/>
          </p:nvSpPr>
          <p:spPr>
            <a:xfrm>
              <a:off x="5149161" y="2642285"/>
              <a:ext cx="778829" cy="1092474"/>
            </a:xfrm>
            <a:prstGeom prst="rect">
              <a:avLst/>
            </a:prstGeom>
            <a:noFill/>
          </p:spPr>
          <p:txBody>
            <a:bodyPr wrap="square" rtlCol="0">
              <a:spAutoFit/>
            </a:bodyPr>
            <a:lstStyle/>
            <a:p>
              <a:pPr algn="ctr"/>
              <a:r>
                <a:rPr lang="en-US" altLang="zh-CN" sz="1200" b="1" dirty="0" smtClean="0">
                  <a:solidFill>
                    <a:schemeClr val="bg1"/>
                  </a:solidFill>
                  <a:latin typeface="微软雅黑" panose="020B0503020204020204" pitchFamily="34" charset="-122"/>
                  <a:ea typeface="微软雅黑" panose="020B0503020204020204" pitchFamily="34" charset="-122"/>
                </a:rPr>
                <a:t>2</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cxnSp>
        <p:nvCxnSpPr>
          <p:cNvPr id="22" name="原创设计师QQ598969553      _4"/>
          <p:cNvCxnSpPr/>
          <p:nvPr/>
        </p:nvCxnSpPr>
        <p:spPr>
          <a:xfrm rot="5400000">
            <a:off x="1357416" y="3571758"/>
            <a:ext cx="857006" cy="2"/>
          </a:xfrm>
          <a:prstGeom prst="line">
            <a:avLst/>
          </a:prstGeom>
          <a:ln w="28575">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29" name="原创设计师QQ598969553      _1"/>
          <p:cNvSpPr/>
          <p:nvPr/>
        </p:nvSpPr>
        <p:spPr bwMode="auto">
          <a:xfrm>
            <a:off x="1857356" y="3071816"/>
            <a:ext cx="1428760" cy="928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1" dirty="0" smtClean="0">
                <a:latin typeface="微软雅黑" panose="020B0503020204020204" pitchFamily="34" charset="-122"/>
                <a:ea typeface="微软雅黑" panose="020B0503020204020204" pitchFamily="34" charset="-122"/>
                <a:cs typeface="Lato Light" charset="0"/>
                <a:sym typeface="Lato Light" charset="0"/>
              </a:rPr>
              <a:t>申请信息录入后，“县、乡操作”用户进行生成</a:t>
            </a:r>
            <a:r>
              <a:rPr lang="en-US" altLang="zh-CN" sz="900" b="1" dirty="0" smtClean="0">
                <a:latin typeface="微软雅黑" panose="020B0503020204020204" pitchFamily="34" charset="-122"/>
                <a:ea typeface="微软雅黑" panose="020B0503020204020204" pitchFamily="34" charset="-122"/>
                <a:cs typeface="Lato Light" charset="0"/>
                <a:sym typeface="Lato Light" charset="0"/>
              </a:rPr>
              <a:t>《</a:t>
            </a:r>
            <a:r>
              <a:rPr lang="zh-CN" altLang="en-US" sz="900" b="1" dirty="0" smtClean="0">
                <a:latin typeface="微软雅黑" panose="020B0503020204020204" pitchFamily="34" charset="-122"/>
                <a:ea typeface="微软雅黑" panose="020B0503020204020204" pitchFamily="34" charset="-122"/>
                <a:cs typeface="Lato Light" charset="0"/>
                <a:sym typeface="Lato Light" charset="0"/>
              </a:rPr>
              <a:t>补贴资金申请表</a:t>
            </a:r>
            <a:r>
              <a:rPr lang="en-US" altLang="zh-CN" sz="900" b="1" dirty="0" smtClean="0">
                <a:latin typeface="微软雅黑" panose="020B0503020204020204" pitchFamily="34" charset="-122"/>
                <a:ea typeface="微软雅黑" panose="020B0503020204020204" pitchFamily="34" charset="-122"/>
                <a:cs typeface="Lato Light" charset="0"/>
                <a:sym typeface="Lato Light" charset="0"/>
              </a:rPr>
              <a:t>》</a:t>
            </a:r>
            <a:r>
              <a:rPr lang="zh-CN" altLang="en-US" sz="900" b="1" dirty="0" smtClean="0">
                <a:latin typeface="微软雅黑" panose="020B0503020204020204" pitchFamily="34" charset="-122"/>
                <a:ea typeface="微软雅黑" panose="020B0503020204020204" pitchFamily="34" charset="-122"/>
                <a:cs typeface="Lato Light" charset="0"/>
                <a:sym typeface="Lato Light" charset="0"/>
              </a:rPr>
              <a:t>并可进行打印。</a:t>
            </a:r>
            <a:endParaRPr lang="en-US" sz="900" b="1" dirty="0">
              <a:latin typeface="微软雅黑" panose="020B0503020204020204" pitchFamily="34" charset="-122"/>
              <a:ea typeface="微软雅黑" panose="020B0503020204020204" pitchFamily="34" charset="-122"/>
              <a:cs typeface="Lato Light" charset="0"/>
              <a:sym typeface="Lato Light" charset="0"/>
            </a:endParaRPr>
          </a:p>
        </p:txBody>
      </p:sp>
      <p:sp>
        <p:nvSpPr>
          <p:cNvPr id="30" name="原创设计师QQ598969553      _3"/>
          <p:cNvSpPr/>
          <p:nvPr>
            <p:custDataLst>
              <p:tags r:id="rId3"/>
            </p:custDataLst>
          </p:nvPr>
        </p:nvSpPr>
        <p:spPr>
          <a:xfrm flipV="1">
            <a:off x="3437913" y="2857502"/>
            <a:ext cx="205393" cy="214564"/>
          </a:xfrm>
          <a:prstGeom prst="ellipse">
            <a:avLst/>
          </a:prstGeom>
          <a:solidFill>
            <a:schemeClr val="bg1">
              <a:lumMod val="95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bg1">
                  <a:lumMod val="50000"/>
                </a:schemeClr>
              </a:solidFill>
              <a:ea typeface="微软雅黑" panose="020B0503020204020204" pitchFamily="34" charset="-122"/>
            </a:endParaRPr>
          </a:p>
        </p:txBody>
      </p:sp>
      <p:grpSp>
        <p:nvGrpSpPr>
          <p:cNvPr id="15" name="原创设计师QQ598969553      _5"/>
          <p:cNvGrpSpPr/>
          <p:nvPr/>
        </p:nvGrpSpPr>
        <p:grpSpPr>
          <a:xfrm>
            <a:off x="3282513" y="928676"/>
            <a:ext cx="575107" cy="558900"/>
            <a:chOff x="4508674" y="2118116"/>
            <a:chExt cx="2204282" cy="2204282"/>
          </a:xfrm>
        </p:grpSpPr>
        <p:grpSp>
          <p:nvGrpSpPr>
            <p:cNvPr id="17" name="组合 57"/>
            <p:cNvGrpSpPr/>
            <p:nvPr/>
          </p:nvGrpSpPr>
          <p:grpSpPr>
            <a:xfrm>
              <a:off x="4508674" y="2118116"/>
              <a:ext cx="2204282" cy="2204282"/>
              <a:chOff x="1517331" y="1125257"/>
              <a:chExt cx="2204282" cy="2204282"/>
            </a:xfrm>
          </p:grpSpPr>
          <p:sp>
            <p:nvSpPr>
              <p:cNvPr id="39" name="椭圆 38"/>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solidFill>
                    <a:srgbClr val="FF0000"/>
                  </a:solidFill>
                  <a:ea typeface="微软雅黑" panose="020B0503020204020204" pitchFamily="34" charset="-122"/>
                </a:endParaRPr>
              </a:p>
            </p:txBody>
          </p:sp>
          <p:sp>
            <p:nvSpPr>
              <p:cNvPr id="40" name="椭圆 39"/>
              <p:cNvSpPr/>
              <p:nvPr/>
            </p:nvSpPr>
            <p:spPr>
              <a:xfrm>
                <a:off x="1719372" y="1327298"/>
                <a:ext cx="1800200" cy="1800200"/>
              </a:xfrm>
              <a:prstGeom prst="ellipse">
                <a:avLst/>
              </a:prstGeom>
              <a:gradFill>
                <a:gsLst>
                  <a:gs pos="100000">
                    <a:srgbClr val="0090F2"/>
                  </a:gs>
                  <a:gs pos="0">
                    <a:schemeClr val="accent1"/>
                  </a:gs>
                </a:gsLst>
                <a:lin ang="5400000" scaled="1"/>
              </a:gradFill>
              <a:ln w="28575" cap="flat">
                <a:gradFill>
                  <a:gsLst>
                    <a:gs pos="0">
                      <a:srgbClr val="0090F2"/>
                    </a:gs>
                    <a:gs pos="100000">
                      <a:schemeClr val="accent1"/>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b="1">
                  <a:solidFill>
                    <a:srgbClr val="FF0000"/>
                  </a:solidFill>
                  <a:ea typeface="微软雅黑" panose="020B0503020204020204" pitchFamily="34" charset="-122"/>
                </a:endParaRPr>
              </a:p>
            </p:txBody>
          </p:sp>
        </p:grpSp>
        <p:sp>
          <p:nvSpPr>
            <p:cNvPr id="38" name="TextBox 37"/>
            <p:cNvSpPr txBox="1"/>
            <p:nvPr/>
          </p:nvSpPr>
          <p:spPr>
            <a:xfrm>
              <a:off x="5149161" y="2642285"/>
              <a:ext cx="778829" cy="1092475"/>
            </a:xfrm>
            <a:prstGeom prst="rect">
              <a:avLst/>
            </a:prstGeom>
            <a:noFill/>
          </p:spPr>
          <p:txBody>
            <a:bodyPr wrap="square" rtlCol="0">
              <a:spAutoFit/>
            </a:bodyPr>
            <a:lstStyle/>
            <a:p>
              <a:pPr algn="ctr"/>
              <a:r>
                <a:rPr lang="en-US" altLang="zh-CN" sz="1200" b="1" dirty="0" smtClean="0">
                  <a:solidFill>
                    <a:srgbClr val="FF0000"/>
                  </a:solidFill>
                  <a:latin typeface="微软雅黑" panose="020B0503020204020204" pitchFamily="34" charset="-122"/>
                  <a:ea typeface="微软雅黑" panose="020B0503020204020204" pitchFamily="34" charset="-122"/>
                </a:rPr>
                <a:t>3</a:t>
              </a:r>
              <a:endParaRPr lang="zh-CN" altLang="en-US" sz="1200" b="1" dirty="0">
                <a:solidFill>
                  <a:srgbClr val="FF0000"/>
                </a:solidFill>
                <a:latin typeface="微软雅黑" panose="020B0503020204020204" pitchFamily="34" charset="-122"/>
                <a:ea typeface="微软雅黑" panose="020B0503020204020204" pitchFamily="34" charset="-122"/>
              </a:endParaRPr>
            </a:p>
          </p:txBody>
        </p:sp>
      </p:grpSp>
      <p:cxnSp>
        <p:nvCxnSpPr>
          <p:cNvPr id="41" name="原创设计师QQ598969553      _4"/>
          <p:cNvCxnSpPr/>
          <p:nvPr/>
        </p:nvCxnSpPr>
        <p:spPr>
          <a:xfrm rot="5400000" flipH="1" flipV="1">
            <a:off x="2933982" y="2219617"/>
            <a:ext cx="1274182" cy="1588"/>
          </a:xfrm>
          <a:prstGeom prst="line">
            <a:avLst/>
          </a:prstGeom>
          <a:ln w="28575">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42" name="原创设计师QQ598969553      _1"/>
          <p:cNvSpPr/>
          <p:nvPr/>
        </p:nvSpPr>
        <p:spPr bwMode="auto">
          <a:xfrm>
            <a:off x="3714744" y="1571618"/>
            <a:ext cx="1214446" cy="1143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1" dirty="0" smtClean="0">
                <a:latin typeface="微软雅黑" panose="020B0503020204020204" pitchFamily="34" charset="-122"/>
                <a:ea typeface="微软雅黑" panose="020B0503020204020204" pitchFamily="34" charset="-122"/>
                <a:cs typeface="Lato Light" charset="0"/>
                <a:sym typeface="Lato Light" charset="0"/>
              </a:rPr>
              <a:t>补贴申请相关信息核实无误后，“县、乡操作”用户可对申请进行核实通过操作，通过后状态为</a:t>
            </a:r>
            <a:r>
              <a:rPr lang="zh-CN" altLang="en-US" sz="900" b="1" dirty="0" smtClean="0">
                <a:solidFill>
                  <a:srgbClr val="FF0000"/>
                </a:solidFill>
                <a:latin typeface="微软雅黑" panose="020B0503020204020204" pitchFamily="34" charset="-122"/>
                <a:ea typeface="微软雅黑" panose="020B0503020204020204" pitchFamily="34" charset="-122"/>
                <a:cs typeface="Lato Light" charset="0"/>
                <a:sym typeface="Lato Light" charset="0"/>
              </a:rPr>
              <a:t>“公示”</a:t>
            </a:r>
            <a:r>
              <a:rPr lang="en-US" altLang="zh-CN" sz="900" b="1" dirty="0" smtClean="0">
                <a:latin typeface="微软雅黑" panose="020B0503020204020204" pitchFamily="34" charset="-122"/>
                <a:ea typeface="微软雅黑" panose="020B0503020204020204" pitchFamily="34" charset="-122"/>
                <a:cs typeface="Lato Light" charset="0"/>
                <a:sym typeface="Lato Light" charset="0"/>
              </a:rPr>
              <a:t> </a:t>
            </a:r>
            <a:r>
              <a:rPr lang="zh-CN" altLang="en-US" sz="900" b="1" dirty="0" smtClean="0">
                <a:latin typeface="微软雅黑" panose="020B0503020204020204" pitchFamily="34" charset="-122"/>
                <a:ea typeface="微软雅黑" panose="020B0503020204020204" pitchFamily="34" charset="-122"/>
                <a:cs typeface="Lato Light" charset="0"/>
                <a:sym typeface="Lato Light" charset="0"/>
              </a:rPr>
              <a:t>，需经过</a:t>
            </a:r>
            <a:r>
              <a:rPr lang="en-US" altLang="zh-CN" sz="900" b="1" dirty="0" smtClean="0">
                <a:latin typeface="微软雅黑" panose="020B0503020204020204" pitchFamily="34" charset="-122"/>
                <a:ea typeface="微软雅黑" panose="020B0503020204020204" pitchFamily="34" charset="-122"/>
                <a:cs typeface="Lato Light" charset="0"/>
                <a:sym typeface="Lato Light" charset="0"/>
              </a:rPr>
              <a:t>30</a:t>
            </a:r>
            <a:r>
              <a:rPr lang="zh-CN" altLang="en-US" sz="900" b="1" dirty="0" smtClean="0">
                <a:latin typeface="微软雅黑" panose="020B0503020204020204" pitchFamily="34" charset="-122"/>
                <a:ea typeface="微软雅黑" panose="020B0503020204020204" pitchFamily="34" charset="-122"/>
                <a:cs typeface="Lato Light" charset="0"/>
                <a:sym typeface="Lato Light" charset="0"/>
              </a:rPr>
              <a:t>个自然日的公示。</a:t>
            </a:r>
            <a:endParaRPr lang="en-US" sz="900" b="1" dirty="0">
              <a:latin typeface="微软雅黑" panose="020B0503020204020204" pitchFamily="34" charset="-122"/>
              <a:ea typeface="微软雅黑" panose="020B0503020204020204" pitchFamily="34" charset="-122"/>
              <a:cs typeface="Lato Light" charset="0"/>
              <a:sym typeface="Lato Light" charset="0"/>
            </a:endParaRPr>
          </a:p>
        </p:txBody>
      </p:sp>
      <p:sp>
        <p:nvSpPr>
          <p:cNvPr id="43" name="原创设计师QQ598969553      _3"/>
          <p:cNvSpPr/>
          <p:nvPr>
            <p:custDataLst>
              <p:tags r:id="rId4"/>
            </p:custDataLst>
          </p:nvPr>
        </p:nvSpPr>
        <p:spPr>
          <a:xfrm flipV="1">
            <a:off x="7429520" y="2857502"/>
            <a:ext cx="205393" cy="214564"/>
          </a:xfrm>
          <a:prstGeom prst="ellipse">
            <a:avLst/>
          </a:prstGeom>
          <a:solidFill>
            <a:schemeClr val="bg1">
              <a:lumMod val="95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bg1">
                  <a:lumMod val="50000"/>
                </a:schemeClr>
              </a:solidFill>
              <a:ea typeface="微软雅黑" panose="020B0503020204020204" pitchFamily="34" charset="-122"/>
            </a:endParaRPr>
          </a:p>
        </p:txBody>
      </p:sp>
      <p:grpSp>
        <p:nvGrpSpPr>
          <p:cNvPr id="18" name="原创设计师QQ598969553      _5"/>
          <p:cNvGrpSpPr/>
          <p:nvPr/>
        </p:nvGrpSpPr>
        <p:grpSpPr>
          <a:xfrm>
            <a:off x="7244317" y="4000510"/>
            <a:ext cx="575107" cy="558900"/>
            <a:chOff x="4508674" y="2118116"/>
            <a:chExt cx="2204282" cy="2204282"/>
          </a:xfrm>
        </p:grpSpPr>
        <p:grpSp>
          <p:nvGrpSpPr>
            <p:cNvPr id="23" name="组合 57"/>
            <p:cNvGrpSpPr/>
            <p:nvPr/>
          </p:nvGrpSpPr>
          <p:grpSpPr>
            <a:xfrm>
              <a:off x="4508674" y="2118116"/>
              <a:ext cx="2204282" cy="2204282"/>
              <a:chOff x="1517331" y="1125257"/>
              <a:chExt cx="2204282" cy="2204282"/>
            </a:xfrm>
          </p:grpSpPr>
          <p:sp>
            <p:nvSpPr>
              <p:cNvPr id="47" name="椭圆 46"/>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48" name="椭圆 47"/>
              <p:cNvSpPr/>
              <p:nvPr/>
            </p:nvSpPr>
            <p:spPr>
              <a:xfrm>
                <a:off x="1719372" y="1327298"/>
                <a:ext cx="1800200" cy="1800200"/>
              </a:xfrm>
              <a:prstGeom prst="ellipse">
                <a:avLst/>
              </a:prstGeom>
              <a:gradFill>
                <a:gsLst>
                  <a:gs pos="100000">
                    <a:srgbClr val="0090F2"/>
                  </a:gs>
                  <a:gs pos="0">
                    <a:schemeClr val="accent1"/>
                  </a:gs>
                </a:gsLst>
                <a:lin ang="5400000" scaled="1"/>
              </a:gradFill>
              <a:ln w="28575" cap="flat">
                <a:gradFill>
                  <a:gsLst>
                    <a:gs pos="0">
                      <a:srgbClr val="0090F2"/>
                    </a:gs>
                    <a:gs pos="100000">
                      <a:schemeClr val="accent1"/>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grpSp>
        <p:sp>
          <p:nvSpPr>
            <p:cNvPr id="46" name="TextBox 45"/>
            <p:cNvSpPr txBox="1"/>
            <p:nvPr/>
          </p:nvSpPr>
          <p:spPr>
            <a:xfrm>
              <a:off x="5149161" y="2642285"/>
              <a:ext cx="778829" cy="1092474"/>
            </a:xfrm>
            <a:prstGeom prst="rect">
              <a:avLst/>
            </a:prstGeom>
            <a:noFill/>
          </p:spPr>
          <p:txBody>
            <a:bodyPr wrap="square" rtlCol="0">
              <a:spAutoFit/>
            </a:bodyPr>
            <a:lstStyle/>
            <a:p>
              <a:pPr algn="ctr"/>
              <a:r>
                <a:rPr lang="en-US" altLang="zh-CN" sz="1200" b="1" dirty="0" smtClean="0">
                  <a:solidFill>
                    <a:schemeClr val="bg1"/>
                  </a:solidFill>
                  <a:latin typeface="微软雅黑" panose="020B0503020204020204" pitchFamily="34" charset="-122"/>
                  <a:ea typeface="微软雅黑" panose="020B0503020204020204" pitchFamily="34" charset="-122"/>
                </a:rPr>
                <a:t>6</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sp>
        <p:nvSpPr>
          <p:cNvPr id="49" name="原创设计师QQ598969553      _1"/>
          <p:cNvSpPr/>
          <p:nvPr/>
        </p:nvSpPr>
        <p:spPr bwMode="auto">
          <a:xfrm>
            <a:off x="7605110" y="3143254"/>
            <a:ext cx="1324608" cy="928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1" dirty="0" smtClean="0">
                <a:latin typeface="微软雅黑" panose="020B0503020204020204" pitchFamily="34" charset="-122"/>
                <a:ea typeface="微软雅黑" panose="020B0503020204020204" pitchFamily="34" charset="-122"/>
                <a:cs typeface="Lato Light" charset="0"/>
                <a:sym typeface="Lato Light" charset="0"/>
              </a:rPr>
              <a:t>“县财政”对于提交的申请结算名单结算后，系统中进行确认结算操作，状态为</a:t>
            </a:r>
            <a:r>
              <a:rPr lang="zh-CN" altLang="en-US" sz="900" b="1" dirty="0" smtClean="0">
                <a:solidFill>
                  <a:srgbClr val="FF0000"/>
                </a:solidFill>
                <a:latin typeface="微软雅黑" panose="020B0503020204020204" pitchFamily="34" charset="-122"/>
                <a:ea typeface="微软雅黑" panose="020B0503020204020204" pitchFamily="34" charset="-122"/>
                <a:cs typeface="Lato Light" charset="0"/>
                <a:sym typeface="Lato Light" charset="0"/>
              </a:rPr>
              <a:t>“已结算”</a:t>
            </a:r>
            <a:r>
              <a:rPr lang="zh-CN" altLang="en-US" sz="900" b="1" dirty="0" smtClean="0">
                <a:latin typeface="微软雅黑" panose="020B0503020204020204" pitchFamily="34" charset="-122"/>
                <a:ea typeface="微软雅黑" panose="020B0503020204020204" pitchFamily="34" charset="-122"/>
                <a:cs typeface="Lato Light" charset="0"/>
                <a:sym typeface="Lato Light" charset="0"/>
              </a:rPr>
              <a:t>，至此一份申请补贴的流程完毕。</a:t>
            </a:r>
            <a:endParaRPr lang="en-US" sz="900" b="1" dirty="0">
              <a:latin typeface="微软雅黑" panose="020B0503020204020204" pitchFamily="34" charset="-122"/>
              <a:ea typeface="微软雅黑" panose="020B0503020204020204" pitchFamily="34" charset="-122"/>
              <a:cs typeface="Lato Light" charset="0"/>
              <a:sym typeface="Lato Light" charset="0"/>
            </a:endParaRPr>
          </a:p>
        </p:txBody>
      </p:sp>
      <p:cxnSp>
        <p:nvCxnSpPr>
          <p:cNvPr id="53" name="原创设计师QQ598969553      _4"/>
          <p:cNvCxnSpPr/>
          <p:nvPr/>
        </p:nvCxnSpPr>
        <p:spPr>
          <a:xfrm rot="5400000">
            <a:off x="7105168" y="3572006"/>
            <a:ext cx="857006" cy="2"/>
          </a:xfrm>
          <a:prstGeom prst="line">
            <a:avLst/>
          </a:prstGeom>
          <a:ln w="28575">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54" name="原创设计师QQ598969553      _3"/>
          <p:cNvSpPr/>
          <p:nvPr>
            <p:custDataLst>
              <p:tags r:id="rId5"/>
            </p:custDataLst>
          </p:nvPr>
        </p:nvSpPr>
        <p:spPr>
          <a:xfrm flipV="1">
            <a:off x="6354347" y="2786064"/>
            <a:ext cx="205393" cy="214564"/>
          </a:xfrm>
          <a:prstGeom prst="ellipse">
            <a:avLst/>
          </a:prstGeom>
          <a:solidFill>
            <a:schemeClr val="bg1">
              <a:lumMod val="95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bg1">
                  <a:lumMod val="50000"/>
                </a:schemeClr>
              </a:solidFill>
              <a:ea typeface="微软雅黑" panose="020B0503020204020204" pitchFamily="34" charset="-122"/>
            </a:endParaRPr>
          </a:p>
        </p:txBody>
      </p:sp>
      <p:grpSp>
        <p:nvGrpSpPr>
          <p:cNvPr id="24" name="原创设计师QQ598969553      _5"/>
          <p:cNvGrpSpPr/>
          <p:nvPr/>
        </p:nvGrpSpPr>
        <p:grpSpPr>
          <a:xfrm>
            <a:off x="6140033" y="857238"/>
            <a:ext cx="575107" cy="558900"/>
            <a:chOff x="4508674" y="2118116"/>
            <a:chExt cx="2204282" cy="2204282"/>
          </a:xfrm>
        </p:grpSpPr>
        <p:grpSp>
          <p:nvGrpSpPr>
            <p:cNvPr id="25" name="组合 57"/>
            <p:cNvGrpSpPr/>
            <p:nvPr/>
          </p:nvGrpSpPr>
          <p:grpSpPr>
            <a:xfrm>
              <a:off x="4508674" y="2118116"/>
              <a:ext cx="2204282" cy="2204282"/>
              <a:chOff x="1517331" y="1125257"/>
              <a:chExt cx="2204282" cy="2204282"/>
            </a:xfrm>
          </p:grpSpPr>
          <p:sp>
            <p:nvSpPr>
              <p:cNvPr id="58" name="椭圆 57"/>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59" name="椭圆 58"/>
              <p:cNvSpPr/>
              <p:nvPr/>
            </p:nvSpPr>
            <p:spPr>
              <a:xfrm>
                <a:off x="1719372" y="1327298"/>
                <a:ext cx="1800200" cy="1800200"/>
              </a:xfrm>
              <a:prstGeom prst="ellipse">
                <a:avLst/>
              </a:prstGeom>
              <a:gradFill>
                <a:gsLst>
                  <a:gs pos="100000">
                    <a:srgbClr val="0090F2"/>
                  </a:gs>
                  <a:gs pos="0">
                    <a:schemeClr val="accent1"/>
                  </a:gs>
                </a:gsLst>
                <a:lin ang="5400000" scaled="1"/>
              </a:gradFill>
              <a:ln w="28575" cap="flat">
                <a:gradFill>
                  <a:gsLst>
                    <a:gs pos="0">
                      <a:srgbClr val="0090F2"/>
                    </a:gs>
                    <a:gs pos="100000">
                      <a:schemeClr val="accent1"/>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grpSp>
        <p:sp>
          <p:nvSpPr>
            <p:cNvPr id="57" name="TextBox 56"/>
            <p:cNvSpPr txBox="1"/>
            <p:nvPr/>
          </p:nvSpPr>
          <p:spPr>
            <a:xfrm>
              <a:off x="5149161" y="2642285"/>
              <a:ext cx="778829" cy="1092475"/>
            </a:xfrm>
            <a:prstGeom prst="rect">
              <a:avLst/>
            </a:prstGeom>
            <a:noFill/>
          </p:spPr>
          <p:txBody>
            <a:bodyPr wrap="square" rtlCol="0">
              <a:spAutoFit/>
            </a:bodyPr>
            <a:lstStyle/>
            <a:p>
              <a:pPr algn="ctr"/>
              <a:r>
                <a:rPr lang="en-US" altLang="zh-CN" sz="1200" b="1" dirty="0" smtClean="0">
                  <a:solidFill>
                    <a:schemeClr val="bg1"/>
                  </a:solidFill>
                  <a:latin typeface="微软雅黑" panose="020B0503020204020204" pitchFamily="34" charset="-122"/>
                  <a:ea typeface="微软雅黑" panose="020B0503020204020204" pitchFamily="34" charset="-122"/>
                </a:rPr>
                <a:t>5</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cxnSp>
        <p:nvCxnSpPr>
          <p:cNvPr id="60" name="原创设计师QQ598969553      _4"/>
          <p:cNvCxnSpPr/>
          <p:nvPr/>
        </p:nvCxnSpPr>
        <p:spPr>
          <a:xfrm rot="5400000" flipH="1" flipV="1">
            <a:off x="5788694" y="2148179"/>
            <a:ext cx="1274182" cy="1588"/>
          </a:xfrm>
          <a:prstGeom prst="line">
            <a:avLst/>
          </a:prstGeom>
          <a:ln w="28575">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61" name="原创设计师QQ598969553      _1"/>
          <p:cNvSpPr/>
          <p:nvPr/>
        </p:nvSpPr>
        <p:spPr bwMode="auto">
          <a:xfrm>
            <a:off x="6572264" y="1500180"/>
            <a:ext cx="1214446" cy="1143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1" dirty="0" smtClean="0">
                <a:latin typeface="微软雅黑" panose="020B0503020204020204" pitchFamily="34" charset="-122"/>
                <a:ea typeface="微软雅黑" panose="020B0503020204020204" pitchFamily="34" charset="-122"/>
                <a:cs typeface="Lato Light" charset="0"/>
                <a:sym typeface="Lato Light" charset="0"/>
              </a:rPr>
              <a:t>“县、乡操作”用户对可进行申请结算的相关申请进行打包并提交后，状态为</a:t>
            </a:r>
            <a:r>
              <a:rPr lang="zh-CN" altLang="en-US" sz="900" b="1" dirty="0" smtClean="0">
                <a:solidFill>
                  <a:srgbClr val="FF0000"/>
                </a:solidFill>
                <a:latin typeface="微软雅黑" panose="020B0503020204020204" pitchFamily="34" charset="-122"/>
                <a:ea typeface="微软雅黑" panose="020B0503020204020204" pitchFamily="34" charset="-122"/>
                <a:cs typeface="Lato Light" charset="0"/>
                <a:sym typeface="Lato Light" charset="0"/>
              </a:rPr>
              <a:t>“待结算”</a:t>
            </a:r>
            <a:r>
              <a:rPr lang="zh-CN" altLang="en-US" sz="900" b="1" dirty="0" smtClean="0">
                <a:latin typeface="微软雅黑" panose="020B0503020204020204" pitchFamily="34" charset="-122"/>
                <a:ea typeface="微软雅黑" panose="020B0503020204020204" pitchFamily="34" charset="-122"/>
                <a:cs typeface="Lato Light" charset="0"/>
                <a:sym typeface="Lato Light" charset="0"/>
              </a:rPr>
              <a:t>，等待县财政确认结算。</a:t>
            </a:r>
            <a:endParaRPr lang="en-US" sz="900" b="1" dirty="0">
              <a:latin typeface="微软雅黑" panose="020B0503020204020204" pitchFamily="34" charset="-122"/>
              <a:ea typeface="微软雅黑" panose="020B0503020204020204" pitchFamily="34" charset="-122"/>
              <a:cs typeface="Lato Light" charset="0"/>
              <a:sym typeface="Lato Light" charset="0"/>
            </a:endParaRPr>
          </a:p>
        </p:txBody>
      </p:sp>
      <p:sp>
        <p:nvSpPr>
          <p:cNvPr id="62" name="原创设计师QQ598969553      _3"/>
          <p:cNvSpPr/>
          <p:nvPr>
            <p:custDataLst>
              <p:tags r:id="rId6"/>
            </p:custDataLst>
          </p:nvPr>
        </p:nvSpPr>
        <p:spPr>
          <a:xfrm flipV="1">
            <a:off x="4786314" y="2857502"/>
            <a:ext cx="205393" cy="214564"/>
          </a:xfrm>
          <a:prstGeom prst="ellipse">
            <a:avLst/>
          </a:prstGeom>
          <a:solidFill>
            <a:schemeClr val="bg1">
              <a:lumMod val="95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bg1">
                  <a:lumMod val="50000"/>
                </a:schemeClr>
              </a:solidFill>
              <a:ea typeface="微软雅黑" panose="020B0503020204020204" pitchFamily="34" charset="-122"/>
            </a:endParaRPr>
          </a:p>
        </p:txBody>
      </p:sp>
      <p:grpSp>
        <p:nvGrpSpPr>
          <p:cNvPr id="26" name="原创设计师QQ598969553      _5"/>
          <p:cNvGrpSpPr/>
          <p:nvPr/>
        </p:nvGrpSpPr>
        <p:grpSpPr>
          <a:xfrm>
            <a:off x="4601111" y="4000510"/>
            <a:ext cx="575107" cy="558900"/>
            <a:chOff x="4508674" y="2118116"/>
            <a:chExt cx="2204282" cy="2204282"/>
          </a:xfrm>
        </p:grpSpPr>
        <p:grpSp>
          <p:nvGrpSpPr>
            <p:cNvPr id="27" name="组合 57"/>
            <p:cNvGrpSpPr/>
            <p:nvPr/>
          </p:nvGrpSpPr>
          <p:grpSpPr>
            <a:xfrm>
              <a:off x="4508674" y="2118116"/>
              <a:ext cx="2204282" cy="2204282"/>
              <a:chOff x="1517331" y="1125257"/>
              <a:chExt cx="2204282" cy="2204282"/>
            </a:xfrm>
          </p:grpSpPr>
          <p:sp>
            <p:nvSpPr>
              <p:cNvPr id="66" name="椭圆 65"/>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0000"/>
                  </a:solidFill>
                  <a:ea typeface="微软雅黑" panose="020B0503020204020204" pitchFamily="34" charset="-122"/>
                </a:endParaRPr>
              </a:p>
            </p:txBody>
          </p:sp>
          <p:sp>
            <p:nvSpPr>
              <p:cNvPr id="67" name="椭圆 66"/>
              <p:cNvSpPr/>
              <p:nvPr/>
            </p:nvSpPr>
            <p:spPr>
              <a:xfrm>
                <a:off x="1719372" y="1327298"/>
                <a:ext cx="1800200" cy="1800200"/>
              </a:xfrm>
              <a:prstGeom prst="ellipse">
                <a:avLst/>
              </a:prstGeom>
              <a:gradFill>
                <a:gsLst>
                  <a:gs pos="100000">
                    <a:srgbClr val="0090F2"/>
                  </a:gs>
                  <a:gs pos="0">
                    <a:schemeClr val="accent1"/>
                  </a:gs>
                </a:gsLst>
                <a:lin ang="5400000" scaled="1"/>
              </a:gradFill>
              <a:ln w="28575" cap="flat">
                <a:gradFill>
                  <a:gsLst>
                    <a:gs pos="0">
                      <a:srgbClr val="0090F2"/>
                    </a:gs>
                    <a:gs pos="100000">
                      <a:schemeClr val="accent1"/>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srgbClr val="FF0000"/>
                  </a:solidFill>
                  <a:ea typeface="微软雅黑" panose="020B0503020204020204" pitchFamily="34" charset="-122"/>
                </a:endParaRPr>
              </a:p>
            </p:txBody>
          </p:sp>
        </p:grpSp>
        <p:sp>
          <p:nvSpPr>
            <p:cNvPr id="65" name="TextBox 64"/>
            <p:cNvSpPr txBox="1"/>
            <p:nvPr/>
          </p:nvSpPr>
          <p:spPr>
            <a:xfrm>
              <a:off x="5149161" y="2642285"/>
              <a:ext cx="778829" cy="1092474"/>
            </a:xfrm>
            <a:prstGeom prst="rect">
              <a:avLst/>
            </a:prstGeom>
            <a:noFill/>
          </p:spPr>
          <p:txBody>
            <a:bodyPr wrap="square" rtlCol="0">
              <a:spAutoFit/>
            </a:bodyPr>
            <a:lstStyle/>
            <a:p>
              <a:pPr algn="ctr"/>
              <a:r>
                <a:rPr lang="en-US" altLang="zh-CN" sz="1200" b="1" dirty="0" smtClean="0">
                  <a:solidFill>
                    <a:srgbClr val="FF0000"/>
                  </a:solidFill>
                  <a:latin typeface="微软雅黑" panose="020B0503020204020204" pitchFamily="34" charset="-122"/>
                  <a:ea typeface="微软雅黑" panose="020B0503020204020204" pitchFamily="34" charset="-122"/>
                </a:rPr>
                <a:t>4</a:t>
              </a:r>
              <a:endParaRPr lang="zh-CN" altLang="en-US" sz="1200" b="1" dirty="0">
                <a:solidFill>
                  <a:srgbClr val="FF0000"/>
                </a:solidFill>
                <a:latin typeface="微软雅黑" panose="020B0503020204020204" pitchFamily="34" charset="-122"/>
                <a:ea typeface="微软雅黑" panose="020B0503020204020204" pitchFamily="34" charset="-122"/>
              </a:endParaRPr>
            </a:p>
          </p:txBody>
        </p:sp>
      </p:grpSp>
      <p:sp>
        <p:nvSpPr>
          <p:cNvPr id="68" name="原创设计师QQ598969553      _1"/>
          <p:cNvSpPr/>
          <p:nvPr/>
        </p:nvSpPr>
        <p:spPr bwMode="auto">
          <a:xfrm>
            <a:off x="4961904" y="3143254"/>
            <a:ext cx="1324608" cy="928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1" dirty="0" smtClean="0">
                <a:latin typeface="微软雅黑" panose="020B0503020204020204" pitchFamily="34" charset="-122"/>
                <a:ea typeface="微软雅黑" panose="020B0503020204020204" pitchFamily="34" charset="-122"/>
                <a:cs typeface="Lato Light" charset="0"/>
                <a:sym typeface="Lato Light" charset="0"/>
              </a:rPr>
              <a:t>公示期满后，状态为“</a:t>
            </a:r>
            <a:r>
              <a:rPr lang="zh-CN" altLang="en-US" sz="900" b="1" dirty="0" smtClean="0">
                <a:solidFill>
                  <a:srgbClr val="FF0000"/>
                </a:solidFill>
                <a:latin typeface="微软雅黑" panose="020B0503020204020204" pitchFamily="34" charset="-122"/>
                <a:ea typeface="微软雅黑" panose="020B0503020204020204" pitchFamily="34" charset="-122"/>
                <a:cs typeface="Lato Light" charset="0"/>
                <a:sym typeface="Lato Light" charset="0"/>
              </a:rPr>
              <a:t>待申请结算”</a:t>
            </a:r>
            <a:r>
              <a:rPr lang="zh-CN" altLang="en-US" sz="900" b="1" dirty="0" smtClean="0">
                <a:latin typeface="微软雅黑" panose="020B0503020204020204" pitchFamily="34" charset="-122"/>
                <a:ea typeface="微软雅黑" panose="020B0503020204020204" pitchFamily="34" charset="-122"/>
                <a:cs typeface="Lato Light" charset="0"/>
                <a:sym typeface="Lato Light" charset="0"/>
              </a:rPr>
              <a:t>，等待农机部门对相关申请向财政部门提出申请结算。</a:t>
            </a:r>
            <a:endParaRPr lang="en-US" sz="900" b="1" dirty="0">
              <a:latin typeface="微软雅黑" panose="020B0503020204020204" pitchFamily="34" charset="-122"/>
              <a:ea typeface="微软雅黑" panose="020B0503020204020204" pitchFamily="34" charset="-122"/>
              <a:cs typeface="Lato Light" charset="0"/>
              <a:sym typeface="Lato Light" charset="0"/>
            </a:endParaRPr>
          </a:p>
        </p:txBody>
      </p:sp>
      <p:cxnSp>
        <p:nvCxnSpPr>
          <p:cNvPr id="69" name="原创设计师QQ598969553      _4"/>
          <p:cNvCxnSpPr/>
          <p:nvPr/>
        </p:nvCxnSpPr>
        <p:spPr>
          <a:xfrm rot="5400000">
            <a:off x="4461962" y="3572006"/>
            <a:ext cx="857006" cy="2"/>
          </a:xfrm>
          <a:prstGeom prst="line">
            <a:avLst/>
          </a:prstGeom>
          <a:ln w="28575">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714348" y="1071552"/>
            <a:ext cx="1071570" cy="276999"/>
          </a:xfrm>
          <a:prstGeom prst="rect">
            <a:avLst/>
          </a:prstGeom>
          <a:noFill/>
        </p:spPr>
        <p:txBody>
          <a:bodyPr wrap="square" rtlCol="0">
            <a:spAutoFit/>
          </a:bodyPr>
          <a:lstStyle/>
          <a:p>
            <a:r>
              <a:rPr lang="zh-CN" altLang="en-US" sz="1200" b="1" dirty="0" smtClean="0">
                <a:solidFill>
                  <a:schemeClr val="accent6">
                    <a:lumMod val="75000"/>
                  </a:schemeClr>
                </a:solidFill>
                <a:effectLst>
                  <a:outerShdw blurRad="38100" dist="38100" dir="2700000" algn="tl">
                    <a:srgbClr val="000000">
                      <a:alpha val="43137"/>
                    </a:srgbClr>
                  </a:outerShdw>
                </a:effectLst>
              </a:rPr>
              <a:t>申请录入</a:t>
            </a:r>
            <a:endParaRPr lang="zh-CN" altLang="en-US" sz="1200" b="1" dirty="0">
              <a:solidFill>
                <a:schemeClr val="accent6">
                  <a:lumMod val="75000"/>
                </a:schemeClr>
              </a:solidFill>
              <a:effectLst>
                <a:outerShdw blurRad="38100" dist="38100" dir="2700000" algn="tl">
                  <a:srgbClr val="000000">
                    <a:alpha val="43137"/>
                  </a:srgbClr>
                </a:outerShdw>
              </a:effectLst>
            </a:endParaRPr>
          </a:p>
        </p:txBody>
      </p:sp>
      <p:sp>
        <p:nvSpPr>
          <p:cNvPr id="56" name="TextBox 55"/>
          <p:cNvSpPr txBox="1"/>
          <p:nvPr/>
        </p:nvSpPr>
        <p:spPr>
          <a:xfrm>
            <a:off x="2071670" y="4214824"/>
            <a:ext cx="1071570" cy="276999"/>
          </a:xfrm>
          <a:prstGeom prst="rect">
            <a:avLst/>
          </a:prstGeom>
          <a:noFill/>
        </p:spPr>
        <p:txBody>
          <a:bodyPr wrap="square" rtlCol="0">
            <a:spAutoFit/>
          </a:bodyPr>
          <a:lstStyle/>
          <a:p>
            <a:r>
              <a:rPr lang="zh-CN" altLang="en-US" sz="1200" b="1" dirty="0" smtClean="0">
                <a:solidFill>
                  <a:schemeClr val="accent6">
                    <a:lumMod val="75000"/>
                  </a:schemeClr>
                </a:solidFill>
                <a:effectLst>
                  <a:outerShdw blurRad="38100" dist="38100" dir="2700000" algn="tl">
                    <a:srgbClr val="000000">
                      <a:alpha val="43137"/>
                    </a:srgbClr>
                  </a:outerShdw>
                </a:effectLst>
              </a:rPr>
              <a:t>打印表格</a:t>
            </a:r>
            <a:endParaRPr lang="zh-CN" altLang="en-US" sz="1200" b="1" dirty="0">
              <a:solidFill>
                <a:schemeClr val="accent6">
                  <a:lumMod val="75000"/>
                </a:schemeClr>
              </a:solidFill>
              <a:effectLst>
                <a:outerShdw blurRad="38100" dist="38100" dir="2700000" algn="tl">
                  <a:srgbClr val="000000">
                    <a:alpha val="43137"/>
                  </a:srgbClr>
                </a:outerShdw>
              </a:effectLst>
            </a:endParaRPr>
          </a:p>
        </p:txBody>
      </p:sp>
      <p:sp>
        <p:nvSpPr>
          <p:cNvPr id="63" name="TextBox 62"/>
          <p:cNvSpPr txBox="1"/>
          <p:nvPr/>
        </p:nvSpPr>
        <p:spPr>
          <a:xfrm>
            <a:off x="3857620" y="1071552"/>
            <a:ext cx="1071570" cy="276999"/>
          </a:xfrm>
          <a:prstGeom prst="rect">
            <a:avLst/>
          </a:prstGeom>
          <a:noFill/>
        </p:spPr>
        <p:txBody>
          <a:bodyPr wrap="square" rtlCol="0">
            <a:spAutoFit/>
          </a:bodyPr>
          <a:lstStyle/>
          <a:p>
            <a:r>
              <a:rPr lang="zh-CN" altLang="en-US" sz="1200" b="1" dirty="0" smtClean="0">
                <a:solidFill>
                  <a:srgbClr val="FF0000"/>
                </a:solidFill>
                <a:effectLst>
                  <a:outerShdw blurRad="38100" dist="38100" dir="2700000" algn="tl">
                    <a:srgbClr val="000000">
                      <a:alpha val="43137"/>
                    </a:srgbClr>
                  </a:outerShdw>
                </a:effectLst>
              </a:rPr>
              <a:t>购机核实</a:t>
            </a:r>
            <a:endParaRPr lang="zh-CN" altLang="en-US" sz="1200" b="1" dirty="0">
              <a:solidFill>
                <a:srgbClr val="FF0000"/>
              </a:solidFill>
              <a:effectLst>
                <a:outerShdw blurRad="38100" dist="38100" dir="2700000" algn="tl">
                  <a:srgbClr val="000000">
                    <a:alpha val="43137"/>
                  </a:srgbClr>
                </a:outerShdw>
              </a:effectLst>
            </a:endParaRPr>
          </a:p>
        </p:txBody>
      </p:sp>
      <p:sp>
        <p:nvSpPr>
          <p:cNvPr id="64" name="TextBox 63"/>
          <p:cNvSpPr txBox="1"/>
          <p:nvPr/>
        </p:nvSpPr>
        <p:spPr>
          <a:xfrm>
            <a:off x="5143504" y="4143386"/>
            <a:ext cx="1071570" cy="276999"/>
          </a:xfrm>
          <a:prstGeom prst="rect">
            <a:avLst/>
          </a:prstGeom>
          <a:noFill/>
        </p:spPr>
        <p:txBody>
          <a:bodyPr wrap="square" rtlCol="0">
            <a:spAutoFit/>
          </a:bodyPr>
          <a:lstStyle/>
          <a:p>
            <a:r>
              <a:rPr lang="zh-CN" altLang="en-US" sz="1200" b="1" dirty="0" smtClean="0">
                <a:solidFill>
                  <a:srgbClr val="FF0000"/>
                </a:solidFill>
                <a:effectLst>
                  <a:outerShdw blurRad="38100" dist="38100" dir="2700000" algn="tl">
                    <a:srgbClr val="000000">
                      <a:alpha val="43137"/>
                    </a:srgbClr>
                  </a:outerShdw>
                </a:effectLst>
              </a:rPr>
              <a:t>等待公示</a:t>
            </a:r>
            <a:endParaRPr lang="zh-CN" altLang="en-US" sz="1200" b="1" dirty="0">
              <a:solidFill>
                <a:srgbClr val="FF0000"/>
              </a:solidFill>
              <a:effectLst>
                <a:outerShdw blurRad="38100" dist="38100" dir="2700000" algn="tl">
                  <a:srgbClr val="000000">
                    <a:alpha val="43137"/>
                  </a:srgbClr>
                </a:outerShdw>
              </a:effectLst>
            </a:endParaRPr>
          </a:p>
        </p:txBody>
      </p:sp>
      <p:sp>
        <p:nvSpPr>
          <p:cNvPr id="70" name="TextBox 69"/>
          <p:cNvSpPr txBox="1"/>
          <p:nvPr/>
        </p:nvSpPr>
        <p:spPr>
          <a:xfrm>
            <a:off x="6715140" y="1000114"/>
            <a:ext cx="1071570" cy="276999"/>
          </a:xfrm>
          <a:prstGeom prst="rect">
            <a:avLst/>
          </a:prstGeom>
          <a:noFill/>
        </p:spPr>
        <p:txBody>
          <a:bodyPr wrap="square" rtlCol="0">
            <a:spAutoFit/>
          </a:bodyPr>
          <a:lstStyle/>
          <a:p>
            <a:r>
              <a:rPr lang="zh-CN" altLang="en-US" sz="1200" b="1" dirty="0" smtClean="0">
                <a:solidFill>
                  <a:schemeClr val="accent6">
                    <a:lumMod val="75000"/>
                  </a:schemeClr>
                </a:solidFill>
                <a:effectLst>
                  <a:outerShdw blurRad="38100" dist="38100" dir="2700000" algn="tl">
                    <a:srgbClr val="000000">
                      <a:alpha val="43137"/>
                    </a:srgbClr>
                  </a:outerShdw>
                </a:effectLst>
              </a:rPr>
              <a:t>申请结算</a:t>
            </a:r>
            <a:endParaRPr lang="zh-CN" altLang="en-US" sz="1200" b="1" dirty="0">
              <a:solidFill>
                <a:schemeClr val="accent6">
                  <a:lumMod val="75000"/>
                </a:schemeClr>
              </a:solidFill>
              <a:effectLst>
                <a:outerShdw blurRad="38100" dist="38100" dir="2700000" algn="tl">
                  <a:srgbClr val="000000">
                    <a:alpha val="43137"/>
                  </a:srgbClr>
                </a:outerShdw>
              </a:effectLst>
            </a:endParaRPr>
          </a:p>
        </p:txBody>
      </p:sp>
      <p:sp>
        <p:nvSpPr>
          <p:cNvPr id="71" name="TextBox 70"/>
          <p:cNvSpPr txBox="1"/>
          <p:nvPr/>
        </p:nvSpPr>
        <p:spPr>
          <a:xfrm>
            <a:off x="7786710" y="4214824"/>
            <a:ext cx="1071570" cy="276999"/>
          </a:xfrm>
          <a:prstGeom prst="rect">
            <a:avLst/>
          </a:prstGeom>
          <a:noFill/>
        </p:spPr>
        <p:txBody>
          <a:bodyPr wrap="square" rtlCol="0">
            <a:spAutoFit/>
          </a:bodyPr>
          <a:lstStyle/>
          <a:p>
            <a:r>
              <a:rPr lang="zh-CN" altLang="en-US" sz="1200" b="1" dirty="0" smtClean="0">
                <a:solidFill>
                  <a:schemeClr val="accent6">
                    <a:lumMod val="75000"/>
                  </a:schemeClr>
                </a:solidFill>
                <a:effectLst>
                  <a:outerShdw blurRad="38100" dist="38100" dir="2700000" algn="tl">
                    <a:srgbClr val="000000">
                      <a:alpha val="43137"/>
                    </a:srgbClr>
                  </a:outerShdw>
                </a:effectLst>
              </a:rPr>
              <a:t>确认结算</a:t>
            </a:r>
            <a:endParaRPr lang="zh-CN" altLang="en-US" sz="1200" b="1" dirty="0">
              <a:solidFill>
                <a:schemeClr val="accent6">
                  <a:lumMod val="75000"/>
                </a:schemeClr>
              </a:solidFill>
              <a:effectLst>
                <a:outerShdw blurRad="38100" dist="38100" dir="2700000" algn="tl">
                  <a:srgbClr val="000000">
                    <a:alpha val="43137"/>
                  </a:srgbClr>
                </a:outerShdw>
              </a:effectLst>
            </a:endParaRPr>
          </a:p>
        </p:txBody>
      </p:sp>
      <p:sp>
        <p:nvSpPr>
          <p:cNvPr id="72" name="原创设计师QQ598969553      _24">
            <a:hlinkClick r:id="rId9" action="ppaction://hlinksldjump"/>
          </p:cNvPr>
          <p:cNvSpPr>
            <a:spLocks noEditPoints="1"/>
          </p:cNvSpPr>
          <p:nvPr/>
        </p:nvSpPr>
        <p:spPr bwMode="auto">
          <a:xfrm>
            <a:off x="8897417" y="4885810"/>
            <a:ext cx="246583" cy="257690"/>
          </a:xfrm>
          <a:custGeom>
            <a:avLst/>
            <a:gdLst>
              <a:gd name="T0" fmla="*/ 81 w 94"/>
              <a:gd name="T1" fmla="*/ 57 h 98"/>
              <a:gd name="T2" fmla="*/ 81 w 94"/>
              <a:gd name="T3" fmla="*/ 95 h 98"/>
              <a:gd name="T4" fmla="*/ 81 w 94"/>
              <a:gd name="T5" fmla="*/ 98 h 98"/>
              <a:gd name="T6" fmla="*/ 78 w 94"/>
              <a:gd name="T7" fmla="*/ 98 h 98"/>
              <a:gd name="T8" fmla="*/ 67 w 94"/>
              <a:gd name="T9" fmla="*/ 98 h 98"/>
              <a:gd name="T10" fmla="*/ 67 w 94"/>
              <a:gd name="T11" fmla="*/ 68 h 98"/>
              <a:gd name="T12" fmla="*/ 62 w 94"/>
              <a:gd name="T13" fmla="*/ 64 h 98"/>
              <a:gd name="T14" fmla="*/ 49 w 94"/>
              <a:gd name="T15" fmla="*/ 64 h 98"/>
              <a:gd name="T16" fmla="*/ 45 w 94"/>
              <a:gd name="T17" fmla="*/ 68 h 98"/>
              <a:gd name="T18" fmla="*/ 45 w 94"/>
              <a:gd name="T19" fmla="*/ 98 h 98"/>
              <a:gd name="T20" fmla="*/ 15 w 94"/>
              <a:gd name="T21" fmla="*/ 98 h 98"/>
              <a:gd name="T22" fmla="*/ 12 w 94"/>
              <a:gd name="T23" fmla="*/ 98 h 98"/>
              <a:gd name="T24" fmla="*/ 12 w 94"/>
              <a:gd name="T25" fmla="*/ 95 h 98"/>
              <a:gd name="T26" fmla="*/ 12 w 94"/>
              <a:gd name="T27" fmla="*/ 57 h 98"/>
              <a:gd name="T28" fmla="*/ 3 w 94"/>
              <a:gd name="T29" fmla="*/ 57 h 98"/>
              <a:gd name="T30" fmla="*/ 0 w 94"/>
              <a:gd name="T31" fmla="*/ 50 h 98"/>
              <a:gd name="T32" fmla="*/ 44 w 94"/>
              <a:gd name="T33" fmla="*/ 3 h 98"/>
              <a:gd name="T34" fmla="*/ 47 w 94"/>
              <a:gd name="T35" fmla="*/ 0 h 98"/>
              <a:gd name="T36" fmla="*/ 50 w 94"/>
              <a:gd name="T37" fmla="*/ 3 h 98"/>
              <a:gd name="T38" fmla="*/ 94 w 94"/>
              <a:gd name="T39" fmla="*/ 50 h 98"/>
              <a:gd name="T40" fmla="*/ 90 w 94"/>
              <a:gd name="T41" fmla="*/ 57 h 98"/>
              <a:gd name="T42" fmla="*/ 81 w 94"/>
              <a:gd name="T43" fmla="*/ 57 h 98"/>
              <a:gd name="T44" fmla="*/ 74 w 94"/>
              <a:gd name="T45" fmla="*/ 8 h 98"/>
              <a:gd name="T46" fmla="*/ 77 w 94"/>
              <a:gd name="T47" fmla="*/ 8 h 98"/>
              <a:gd name="T48" fmla="*/ 77 w 94"/>
              <a:gd name="T49" fmla="*/ 2 h 98"/>
              <a:gd name="T50" fmla="*/ 61 w 94"/>
              <a:gd name="T51" fmla="*/ 2 h 98"/>
              <a:gd name="T52" fmla="*/ 61 w 94"/>
              <a:gd name="T53" fmla="*/ 8 h 98"/>
              <a:gd name="T54" fmla="*/ 64 w 94"/>
              <a:gd name="T55" fmla="*/ 8 h 98"/>
              <a:gd name="T56" fmla="*/ 64 w 94"/>
              <a:gd name="T57" fmla="*/ 13 h 98"/>
              <a:gd name="T58" fmla="*/ 74 w 94"/>
              <a:gd name="T59" fmla="*/ 25 h 98"/>
              <a:gd name="T60" fmla="*/ 74 w 94"/>
              <a:gd name="T6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 to="" calcmode="lin" valueType="num">
                                      <p:cBhvr>
                                        <p:cTn id="10" dur="1" fill="hold"/>
                                        <p:tgtEl>
                                          <p:spTgt spid="5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to="" calcmode="lin" valueType="num">
                                      <p:cBhvr>
                                        <p:cTn id="13" dur="1" fill="hold"/>
                                        <p:tgtEl>
                                          <p:spTgt spid="12"/>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to="" calcmode="lin" valueType="num">
                                      <p:cBhvr>
                                        <p:cTn id="16" dur="1" fill="hold"/>
                                        <p:tgtEl>
                                          <p:spTgt spid="6"/>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to="" calcmode="lin" valueType="num">
                                      <p:cBhvr>
                                        <p:cTn id="26" dur="1" fill="hold"/>
                                        <p:tgtEl>
                                          <p:spTgt spid="16"/>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 to="" calcmode="lin" valueType="num">
                                      <p:cBhvr>
                                        <p:cTn id="29" dur="1" fill="hold"/>
                                        <p:tgtEl>
                                          <p:spTgt spid="22"/>
                                        </p:tgtEl>
                                        <p:attrNameLst>
                                          <p:attrName/>
                                        </p:attrNameLst>
                                      </p:cBhvr>
                                    </p:anim>
                                  </p:childTnLst>
                                </p:cTn>
                              </p:par>
                              <p:par>
                                <p:cTn id="30" presetID="24"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to="" calcmode="lin" valueType="num">
                                      <p:cBhvr>
                                        <p:cTn id="32" dur="1" fill="hold"/>
                                        <p:tgtEl>
                                          <p:spTgt spid="8"/>
                                        </p:tgtEl>
                                        <p:attrNameLst>
                                          <p:attrName/>
                                        </p:attrNameLst>
                                      </p:cBhvr>
                                    </p:anim>
                                  </p:childTnLst>
                                </p:cTn>
                              </p:par>
                              <p:par>
                                <p:cTn id="33" presetID="24" presetClass="entr" presetSubtype="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anim to="" calcmode="lin" valueType="num">
                                      <p:cBhvr>
                                        <p:cTn id="35" dur="1" fill="hold"/>
                                        <p:tgtEl>
                                          <p:spTgt spid="56"/>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blinds(horizontal)">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 to="" calcmode="lin" valueType="num">
                                      <p:cBhvr>
                                        <p:cTn id="45" dur="1" fill="hold"/>
                                        <p:tgtEl>
                                          <p:spTgt spid="15"/>
                                        </p:tgtEl>
                                        <p:attrNameLst>
                                          <p:attrName/>
                                        </p:attrNameLst>
                                      </p:cBhvr>
                                    </p:anim>
                                  </p:childTnLst>
                                </p:cTn>
                              </p:par>
                              <p:par>
                                <p:cTn id="46" presetID="24" presetClass="entr" presetSubtype="0" fill="hold" nodeType="withEffect">
                                  <p:stCondLst>
                                    <p:cond delay="0"/>
                                  </p:stCondLst>
                                  <p:childTnLst>
                                    <p:set>
                                      <p:cBhvr>
                                        <p:cTn id="47" dur="1" fill="hold">
                                          <p:stCondLst>
                                            <p:cond delay="0"/>
                                          </p:stCondLst>
                                        </p:cTn>
                                        <p:tgtEl>
                                          <p:spTgt spid="41"/>
                                        </p:tgtEl>
                                        <p:attrNameLst>
                                          <p:attrName>style.visibility</p:attrName>
                                        </p:attrNameLst>
                                      </p:cBhvr>
                                      <p:to>
                                        <p:strVal val="visible"/>
                                      </p:to>
                                    </p:set>
                                    <p:anim to="" calcmode="lin" valueType="num">
                                      <p:cBhvr>
                                        <p:cTn id="48" dur="1" fill="hold"/>
                                        <p:tgtEl>
                                          <p:spTgt spid="41"/>
                                        </p:tgtEl>
                                        <p:attrNameLst>
                                          <p:attrName/>
                                        </p:attrNameLst>
                                      </p:cBhvr>
                                    </p:anim>
                                  </p:childTnLst>
                                </p:cTn>
                              </p:par>
                              <p:par>
                                <p:cTn id="49" presetID="24"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 to="" calcmode="lin" valueType="num">
                                      <p:cBhvr>
                                        <p:cTn id="51" dur="1" fill="hold"/>
                                        <p:tgtEl>
                                          <p:spTgt spid="30"/>
                                        </p:tgtEl>
                                        <p:attrNameLst>
                                          <p:attrName/>
                                        </p:attrNameLst>
                                      </p:cBhvr>
                                    </p:anim>
                                  </p:childTnLst>
                                </p:cTn>
                              </p:par>
                              <p:par>
                                <p:cTn id="52" presetID="24" presetClass="entr" presetSubtype="0" fill="hold" grpId="0" nodeType="withEffect">
                                  <p:stCondLst>
                                    <p:cond delay="0"/>
                                  </p:stCondLst>
                                  <p:childTnLst>
                                    <p:set>
                                      <p:cBhvr>
                                        <p:cTn id="53" dur="1" fill="hold">
                                          <p:stCondLst>
                                            <p:cond delay="0"/>
                                          </p:stCondLst>
                                        </p:cTn>
                                        <p:tgtEl>
                                          <p:spTgt spid="63"/>
                                        </p:tgtEl>
                                        <p:attrNameLst>
                                          <p:attrName>style.visibility</p:attrName>
                                        </p:attrNameLst>
                                      </p:cBhvr>
                                      <p:to>
                                        <p:strVal val="visible"/>
                                      </p:to>
                                    </p:set>
                                    <p:anim to="" calcmode="lin" valueType="num">
                                      <p:cBhvr>
                                        <p:cTn id="54" dur="1" fill="hold"/>
                                        <p:tgtEl>
                                          <p:spTgt spid="63"/>
                                        </p:tgtEl>
                                        <p:attrNameLst>
                                          <p:attrName/>
                                        </p:attrNameLst>
                                      </p:cBhvr>
                                    </p:anim>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blinds(horizontal)">
                                      <p:cBhvr>
                                        <p:cTn id="59" dur="500"/>
                                        <p:tgtEl>
                                          <p:spTgt spid="42"/>
                                        </p:tgtEl>
                                      </p:cBhvr>
                                    </p:animEffect>
                                  </p:childTnLst>
                                </p:cTn>
                              </p:par>
                            </p:childTnLst>
                          </p:cTn>
                        </p:par>
                      </p:childTnLst>
                    </p:cTn>
                  </p:par>
                  <p:par>
                    <p:cTn id="60" fill="hold">
                      <p:stCondLst>
                        <p:cond delay="indefinite"/>
                      </p:stCondLst>
                      <p:childTnLst>
                        <p:par>
                          <p:cTn id="61" fill="hold">
                            <p:stCondLst>
                              <p:cond delay="0"/>
                            </p:stCondLst>
                            <p:childTnLst>
                              <p:par>
                                <p:cTn id="62" presetID="24" presetClass="entr" presetSubtype="0" fill="hold" nodeType="clickEffect">
                                  <p:stCondLst>
                                    <p:cond delay="0"/>
                                  </p:stCondLst>
                                  <p:childTnLst>
                                    <p:set>
                                      <p:cBhvr>
                                        <p:cTn id="63" dur="1" fill="hold">
                                          <p:stCondLst>
                                            <p:cond delay="0"/>
                                          </p:stCondLst>
                                        </p:cTn>
                                        <p:tgtEl>
                                          <p:spTgt spid="26"/>
                                        </p:tgtEl>
                                        <p:attrNameLst>
                                          <p:attrName>style.visibility</p:attrName>
                                        </p:attrNameLst>
                                      </p:cBhvr>
                                      <p:to>
                                        <p:strVal val="visible"/>
                                      </p:to>
                                    </p:set>
                                    <p:anim to="" calcmode="lin" valueType="num">
                                      <p:cBhvr>
                                        <p:cTn id="64" dur="1" fill="hold"/>
                                        <p:tgtEl>
                                          <p:spTgt spid="26"/>
                                        </p:tgtEl>
                                        <p:attrNameLst>
                                          <p:attrName/>
                                        </p:attrNameLst>
                                      </p:cBhvr>
                                    </p:anim>
                                  </p:childTnLst>
                                </p:cTn>
                              </p:par>
                              <p:par>
                                <p:cTn id="65" presetID="24" presetClass="entr" presetSubtype="0" fill="hold" nodeType="withEffect">
                                  <p:stCondLst>
                                    <p:cond delay="0"/>
                                  </p:stCondLst>
                                  <p:childTnLst>
                                    <p:set>
                                      <p:cBhvr>
                                        <p:cTn id="66" dur="1" fill="hold">
                                          <p:stCondLst>
                                            <p:cond delay="0"/>
                                          </p:stCondLst>
                                        </p:cTn>
                                        <p:tgtEl>
                                          <p:spTgt spid="69"/>
                                        </p:tgtEl>
                                        <p:attrNameLst>
                                          <p:attrName>style.visibility</p:attrName>
                                        </p:attrNameLst>
                                      </p:cBhvr>
                                      <p:to>
                                        <p:strVal val="visible"/>
                                      </p:to>
                                    </p:set>
                                    <p:anim to="" calcmode="lin" valueType="num">
                                      <p:cBhvr>
                                        <p:cTn id="67" dur="1" fill="hold"/>
                                        <p:tgtEl>
                                          <p:spTgt spid="69"/>
                                        </p:tgtEl>
                                        <p:attrNameLst>
                                          <p:attrName/>
                                        </p:attrNameLst>
                                      </p:cBhvr>
                                    </p:anim>
                                  </p:childTnLst>
                                </p:cTn>
                              </p:par>
                              <p:par>
                                <p:cTn id="68" presetID="24" presetClass="entr" presetSubtype="0" fill="hold" grpId="0" nodeType="withEffect">
                                  <p:stCondLst>
                                    <p:cond delay="0"/>
                                  </p:stCondLst>
                                  <p:childTnLst>
                                    <p:set>
                                      <p:cBhvr>
                                        <p:cTn id="69" dur="1" fill="hold">
                                          <p:stCondLst>
                                            <p:cond delay="0"/>
                                          </p:stCondLst>
                                        </p:cTn>
                                        <p:tgtEl>
                                          <p:spTgt spid="62"/>
                                        </p:tgtEl>
                                        <p:attrNameLst>
                                          <p:attrName>style.visibility</p:attrName>
                                        </p:attrNameLst>
                                      </p:cBhvr>
                                      <p:to>
                                        <p:strVal val="visible"/>
                                      </p:to>
                                    </p:set>
                                    <p:anim to="" calcmode="lin" valueType="num">
                                      <p:cBhvr>
                                        <p:cTn id="70" dur="1" fill="hold"/>
                                        <p:tgtEl>
                                          <p:spTgt spid="62"/>
                                        </p:tgtEl>
                                        <p:attrNameLst>
                                          <p:attrName/>
                                        </p:attrNameLst>
                                      </p:cBhvr>
                                    </p:anim>
                                  </p:childTnLst>
                                </p:cTn>
                              </p:par>
                              <p:par>
                                <p:cTn id="71" presetID="24" presetClass="entr" presetSubtype="0" fill="hold" grpId="0" nodeType="withEffect">
                                  <p:stCondLst>
                                    <p:cond delay="0"/>
                                  </p:stCondLst>
                                  <p:childTnLst>
                                    <p:set>
                                      <p:cBhvr>
                                        <p:cTn id="72" dur="1" fill="hold">
                                          <p:stCondLst>
                                            <p:cond delay="0"/>
                                          </p:stCondLst>
                                        </p:cTn>
                                        <p:tgtEl>
                                          <p:spTgt spid="64"/>
                                        </p:tgtEl>
                                        <p:attrNameLst>
                                          <p:attrName>style.visibility</p:attrName>
                                        </p:attrNameLst>
                                      </p:cBhvr>
                                      <p:to>
                                        <p:strVal val="visible"/>
                                      </p:to>
                                    </p:set>
                                    <p:anim to="" calcmode="lin" valueType="num">
                                      <p:cBhvr>
                                        <p:cTn id="73" dur="1" fill="hold"/>
                                        <p:tgtEl>
                                          <p:spTgt spid="64"/>
                                        </p:tgtEl>
                                        <p:attrNameLst>
                                          <p:attrName/>
                                        </p:attrNameLst>
                                      </p:cBhvr>
                                    </p:anim>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blinds(horizontal)">
                                      <p:cBhvr>
                                        <p:cTn id="78" dur="500"/>
                                        <p:tgtEl>
                                          <p:spTgt spid="68"/>
                                        </p:tgtEl>
                                      </p:cBhvr>
                                    </p:animEffect>
                                  </p:childTnLst>
                                </p:cTn>
                              </p:par>
                            </p:childTnLst>
                          </p:cTn>
                        </p:par>
                      </p:childTnLst>
                    </p:cTn>
                  </p:par>
                  <p:par>
                    <p:cTn id="79" fill="hold">
                      <p:stCondLst>
                        <p:cond delay="indefinite"/>
                      </p:stCondLst>
                      <p:childTnLst>
                        <p:par>
                          <p:cTn id="80" fill="hold">
                            <p:stCondLst>
                              <p:cond delay="0"/>
                            </p:stCondLst>
                            <p:childTnLst>
                              <p:par>
                                <p:cTn id="81" presetID="24" presetClass="entr" presetSubtype="0" fill="hold" nodeType="clickEffect">
                                  <p:stCondLst>
                                    <p:cond delay="0"/>
                                  </p:stCondLst>
                                  <p:childTnLst>
                                    <p:set>
                                      <p:cBhvr>
                                        <p:cTn id="82" dur="1" fill="hold">
                                          <p:stCondLst>
                                            <p:cond delay="0"/>
                                          </p:stCondLst>
                                        </p:cTn>
                                        <p:tgtEl>
                                          <p:spTgt spid="60"/>
                                        </p:tgtEl>
                                        <p:attrNameLst>
                                          <p:attrName>style.visibility</p:attrName>
                                        </p:attrNameLst>
                                      </p:cBhvr>
                                      <p:to>
                                        <p:strVal val="visible"/>
                                      </p:to>
                                    </p:set>
                                    <p:anim to="" calcmode="lin" valueType="num">
                                      <p:cBhvr>
                                        <p:cTn id="83" dur="1" fill="hold"/>
                                        <p:tgtEl>
                                          <p:spTgt spid="60"/>
                                        </p:tgtEl>
                                        <p:attrNameLst>
                                          <p:attrName/>
                                        </p:attrNameLst>
                                      </p:cBhvr>
                                    </p:anim>
                                  </p:childTnLst>
                                </p:cTn>
                              </p:par>
                              <p:par>
                                <p:cTn id="84" presetID="24" presetClass="entr" presetSubtype="0" fill="hold" grpId="0" nodeType="withEffect">
                                  <p:stCondLst>
                                    <p:cond delay="0"/>
                                  </p:stCondLst>
                                  <p:childTnLst>
                                    <p:set>
                                      <p:cBhvr>
                                        <p:cTn id="85" dur="1" fill="hold">
                                          <p:stCondLst>
                                            <p:cond delay="0"/>
                                          </p:stCondLst>
                                        </p:cTn>
                                        <p:tgtEl>
                                          <p:spTgt spid="54"/>
                                        </p:tgtEl>
                                        <p:attrNameLst>
                                          <p:attrName>style.visibility</p:attrName>
                                        </p:attrNameLst>
                                      </p:cBhvr>
                                      <p:to>
                                        <p:strVal val="visible"/>
                                      </p:to>
                                    </p:set>
                                    <p:anim to="" calcmode="lin" valueType="num">
                                      <p:cBhvr>
                                        <p:cTn id="86" dur="1" fill="hold"/>
                                        <p:tgtEl>
                                          <p:spTgt spid="54"/>
                                        </p:tgtEl>
                                        <p:attrNameLst>
                                          <p:attrName/>
                                        </p:attrNameLst>
                                      </p:cBhvr>
                                    </p:anim>
                                  </p:childTnLst>
                                </p:cTn>
                              </p:par>
                              <p:par>
                                <p:cTn id="87" presetID="24" presetClass="entr" presetSubtype="0" fill="hold" nodeType="withEffect">
                                  <p:stCondLst>
                                    <p:cond delay="0"/>
                                  </p:stCondLst>
                                  <p:childTnLst>
                                    <p:set>
                                      <p:cBhvr>
                                        <p:cTn id="88" dur="1" fill="hold">
                                          <p:stCondLst>
                                            <p:cond delay="0"/>
                                          </p:stCondLst>
                                        </p:cTn>
                                        <p:tgtEl>
                                          <p:spTgt spid="24"/>
                                        </p:tgtEl>
                                        <p:attrNameLst>
                                          <p:attrName>style.visibility</p:attrName>
                                        </p:attrNameLst>
                                      </p:cBhvr>
                                      <p:to>
                                        <p:strVal val="visible"/>
                                      </p:to>
                                    </p:set>
                                    <p:anim to="" calcmode="lin" valueType="num">
                                      <p:cBhvr>
                                        <p:cTn id="89" dur="1" fill="hold"/>
                                        <p:tgtEl>
                                          <p:spTgt spid="24"/>
                                        </p:tgtEl>
                                        <p:attrNameLst>
                                          <p:attrName/>
                                        </p:attrNameLst>
                                      </p:cBhvr>
                                    </p:anim>
                                  </p:childTnLst>
                                </p:cTn>
                              </p:par>
                              <p:par>
                                <p:cTn id="90" presetID="24" presetClass="entr" presetSubtype="0" fill="hold" grpId="0" nodeType="withEffect">
                                  <p:stCondLst>
                                    <p:cond delay="0"/>
                                  </p:stCondLst>
                                  <p:childTnLst>
                                    <p:set>
                                      <p:cBhvr>
                                        <p:cTn id="91" dur="1" fill="hold">
                                          <p:stCondLst>
                                            <p:cond delay="0"/>
                                          </p:stCondLst>
                                        </p:cTn>
                                        <p:tgtEl>
                                          <p:spTgt spid="70"/>
                                        </p:tgtEl>
                                        <p:attrNameLst>
                                          <p:attrName>style.visibility</p:attrName>
                                        </p:attrNameLst>
                                      </p:cBhvr>
                                      <p:to>
                                        <p:strVal val="visible"/>
                                      </p:to>
                                    </p:set>
                                    <p:anim to="" calcmode="lin" valueType="num">
                                      <p:cBhvr>
                                        <p:cTn id="92" dur="1" fill="hold"/>
                                        <p:tgtEl>
                                          <p:spTgt spid="70"/>
                                        </p:tgtEl>
                                        <p:attrNameLst>
                                          <p:attrName/>
                                        </p:attrNameLst>
                                      </p:cBhvr>
                                    </p:anim>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linds(horizontal)">
                                      <p:cBhvr>
                                        <p:cTn id="97" dur="500"/>
                                        <p:tgtEl>
                                          <p:spTgt spid="61"/>
                                        </p:tgtEl>
                                      </p:cBhvr>
                                    </p:animEffect>
                                  </p:childTnLst>
                                </p:cTn>
                              </p:par>
                            </p:childTnLst>
                          </p:cTn>
                        </p:par>
                      </p:childTnLst>
                    </p:cTn>
                  </p:par>
                  <p:par>
                    <p:cTn id="98" fill="hold">
                      <p:stCondLst>
                        <p:cond delay="indefinite"/>
                      </p:stCondLst>
                      <p:childTnLst>
                        <p:par>
                          <p:cTn id="99" fill="hold">
                            <p:stCondLst>
                              <p:cond delay="0"/>
                            </p:stCondLst>
                            <p:childTnLst>
                              <p:par>
                                <p:cTn id="100" presetID="24" presetClass="entr" presetSubtype="0" fill="hold" nodeType="clickEffect">
                                  <p:stCondLst>
                                    <p:cond delay="0"/>
                                  </p:stCondLst>
                                  <p:childTnLst>
                                    <p:set>
                                      <p:cBhvr>
                                        <p:cTn id="101" dur="1" fill="hold">
                                          <p:stCondLst>
                                            <p:cond delay="0"/>
                                          </p:stCondLst>
                                        </p:cTn>
                                        <p:tgtEl>
                                          <p:spTgt spid="18"/>
                                        </p:tgtEl>
                                        <p:attrNameLst>
                                          <p:attrName>style.visibility</p:attrName>
                                        </p:attrNameLst>
                                      </p:cBhvr>
                                      <p:to>
                                        <p:strVal val="visible"/>
                                      </p:to>
                                    </p:set>
                                    <p:anim to="" calcmode="lin" valueType="num">
                                      <p:cBhvr>
                                        <p:cTn id="102" dur="1" fill="hold"/>
                                        <p:tgtEl>
                                          <p:spTgt spid="18"/>
                                        </p:tgtEl>
                                        <p:attrNameLst>
                                          <p:attrName/>
                                        </p:attrNameLst>
                                      </p:cBhvr>
                                    </p:anim>
                                  </p:childTnLst>
                                </p:cTn>
                              </p:par>
                              <p:par>
                                <p:cTn id="103" presetID="24" presetClass="entr" presetSubtype="0" fill="hold" nodeType="withEffect">
                                  <p:stCondLst>
                                    <p:cond delay="0"/>
                                  </p:stCondLst>
                                  <p:childTnLst>
                                    <p:set>
                                      <p:cBhvr>
                                        <p:cTn id="104" dur="1" fill="hold">
                                          <p:stCondLst>
                                            <p:cond delay="0"/>
                                          </p:stCondLst>
                                        </p:cTn>
                                        <p:tgtEl>
                                          <p:spTgt spid="53"/>
                                        </p:tgtEl>
                                        <p:attrNameLst>
                                          <p:attrName>style.visibility</p:attrName>
                                        </p:attrNameLst>
                                      </p:cBhvr>
                                      <p:to>
                                        <p:strVal val="visible"/>
                                      </p:to>
                                    </p:set>
                                    <p:anim to="" calcmode="lin" valueType="num">
                                      <p:cBhvr>
                                        <p:cTn id="105" dur="1" fill="hold"/>
                                        <p:tgtEl>
                                          <p:spTgt spid="53"/>
                                        </p:tgtEl>
                                        <p:attrNameLst>
                                          <p:attrName/>
                                        </p:attrNameLst>
                                      </p:cBhvr>
                                    </p:anim>
                                  </p:childTnLst>
                                </p:cTn>
                              </p:par>
                              <p:par>
                                <p:cTn id="106" presetID="24" presetClass="entr" presetSubtype="0" fill="hold" grpId="0" nodeType="withEffect">
                                  <p:stCondLst>
                                    <p:cond delay="0"/>
                                  </p:stCondLst>
                                  <p:childTnLst>
                                    <p:set>
                                      <p:cBhvr>
                                        <p:cTn id="107" dur="1" fill="hold">
                                          <p:stCondLst>
                                            <p:cond delay="0"/>
                                          </p:stCondLst>
                                        </p:cTn>
                                        <p:tgtEl>
                                          <p:spTgt spid="43"/>
                                        </p:tgtEl>
                                        <p:attrNameLst>
                                          <p:attrName>style.visibility</p:attrName>
                                        </p:attrNameLst>
                                      </p:cBhvr>
                                      <p:to>
                                        <p:strVal val="visible"/>
                                      </p:to>
                                    </p:set>
                                    <p:anim to="" calcmode="lin" valueType="num">
                                      <p:cBhvr>
                                        <p:cTn id="108" dur="1" fill="hold"/>
                                        <p:tgtEl>
                                          <p:spTgt spid="43"/>
                                        </p:tgtEl>
                                        <p:attrNameLst>
                                          <p:attrName/>
                                        </p:attrNameLst>
                                      </p:cBhvr>
                                    </p:anim>
                                  </p:childTnLst>
                                </p:cTn>
                              </p:par>
                              <p:par>
                                <p:cTn id="109" presetID="24" presetClass="entr" presetSubtype="0" fill="hold" grpId="0" nodeType="withEffect">
                                  <p:stCondLst>
                                    <p:cond delay="0"/>
                                  </p:stCondLst>
                                  <p:childTnLst>
                                    <p:set>
                                      <p:cBhvr>
                                        <p:cTn id="110" dur="1" fill="hold">
                                          <p:stCondLst>
                                            <p:cond delay="0"/>
                                          </p:stCondLst>
                                        </p:cTn>
                                        <p:tgtEl>
                                          <p:spTgt spid="71"/>
                                        </p:tgtEl>
                                        <p:attrNameLst>
                                          <p:attrName>style.visibility</p:attrName>
                                        </p:attrNameLst>
                                      </p:cBhvr>
                                      <p:to>
                                        <p:strVal val="visible"/>
                                      </p:to>
                                    </p:set>
                                    <p:anim to="" calcmode="lin" valueType="num">
                                      <p:cBhvr>
                                        <p:cTn id="111" dur="1" fill="hold"/>
                                        <p:tgtEl>
                                          <p:spTgt spid="71"/>
                                        </p:tgtEl>
                                        <p:attrNameLst>
                                          <p:attrName/>
                                        </p:attrNameLst>
                                      </p:cBhvr>
                                    </p:anim>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blinds(horizontal)">
                                      <p:cBhvr>
                                        <p:cTn id="11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29" grpId="0"/>
      <p:bldP spid="30" grpId="0" animBg="1"/>
      <p:bldP spid="42" grpId="0"/>
      <p:bldP spid="43" grpId="0" animBg="1"/>
      <p:bldP spid="49" grpId="0"/>
      <p:bldP spid="54" grpId="0" animBg="1"/>
      <p:bldP spid="61" grpId="0"/>
      <p:bldP spid="62" grpId="0" animBg="1"/>
      <p:bldP spid="68" grpId="0"/>
      <p:bldP spid="56" grpId="0"/>
      <p:bldP spid="63" grpId="0"/>
      <p:bldP spid="64" grpId="0"/>
      <p:bldP spid="70" grpId="0"/>
      <p:bldP spid="7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8596" y="214297"/>
            <a:ext cx="4000528"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申请流程</a:t>
            </a: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退回权限</a:t>
            </a:r>
            <a:endParaRPr lang="zh-CN" altLang="en-US" dirty="0"/>
          </a:p>
        </p:txBody>
      </p:sp>
      <p:pic>
        <p:nvPicPr>
          <p:cNvPr id="3" name="Picture 5"/>
          <p:cNvPicPr>
            <a:picLocks noChangeAspect="1" noChangeArrowheads="1"/>
          </p:cNvPicPr>
          <p:nvPr/>
        </p:nvPicPr>
        <p:blipFill>
          <a:blip r:embed="rId2" cstate="print"/>
          <a:srcRect/>
          <a:stretch>
            <a:fillRect/>
          </a:stretch>
        </p:blipFill>
        <p:spPr bwMode="auto">
          <a:xfrm>
            <a:off x="7429520" y="0"/>
            <a:ext cx="1685925" cy="657208"/>
          </a:xfrm>
          <a:prstGeom prst="rect">
            <a:avLst/>
          </a:prstGeom>
          <a:noFill/>
          <a:ln w="9525">
            <a:noFill/>
            <a:miter lim="800000"/>
            <a:headEnd/>
            <a:tailEnd/>
          </a:ln>
          <a:effectLst/>
        </p:spPr>
      </p:pic>
      <p:graphicFrame>
        <p:nvGraphicFramePr>
          <p:cNvPr id="23" name="表格 22"/>
          <p:cNvGraphicFramePr>
            <a:graphicFrameLocks noGrp="1"/>
          </p:cNvGraphicFramePr>
          <p:nvPr>
            <p:extLst>
              <p:ext uri="{D42A27DB-BD31-4B8C-83A1-F6EECF244321}">
                <p14:modId xmlns:p14="http://schemas.microsoft.com/office/powerpoint/2010/main" xmlns="" val="2563819876"/>
              </p:ext>
            </p:extLst>
          </p:nvPr>
        </p:nvGraphicFramePr>
        <p:xfrm>
          <a:off x="1000101" y="832498"/>
          <a:ext cx="6786609" cy="3596640"/>
        </p:xfrm>
        <a:graphic>
          <a:graphicData uri="http://schemas.openxmlformats.org/drawingml/2006/table">
            <a:tbl>
              <a:tblPr firstRow="1" bandRow="1">
                <a:tableStyleId>{17292A2E-F333-43FB-9621-5CBBE7FDCDCB}</a:tableStyleId>
              </a:tblPr>
              <a:tblGrid>
                <a:gridCol w="2262203"/>
                <a:gridCol w="2262203"/>
                <a:gridCol w="2262203"/>
              </a:tblGrid>
              <a:tr h="256367">
                <a:tc>
                  <a:txBody>
                    <a:bodyPr/>
                    <a:lstStyle/>
                    <a:p>
                      <a:pPr algn="ctr"/>
                      <a:r>
                        <a:rPr lang="zh-CN" altLang="en-US" sz="1400" dirty="0" smtClean="0"/>
                        <a:t>申请状态</a:t>
                      </a:r>
                      <a:endParaRPr lang="zh-CN" altLang="en-US" sz="1400" dirty="0"/>
                    </a:p>
                  </a:txBody>
                  <a:tcPr/>
                </a:tc>
                <a:tc>
                  <a:txBody>
                    <a:bodyPr/>
                    <a:lstStyle/>
                    <a:p>
                      <a:pPr algn="ctr"/>
                      <a:r>
                        <a:rPr lang="zh-CN" altLang="en-US" sz="1400" dirty="0" smtClean="0"/>
                        <a:t>退回状态</a:t>
                      </a:r>
                      <a:endParaRPr lang="zh-CN" altLang="en-US" sz="1400" dirty="0"/>
                    </a:p>
                  </a:txBody>
                  <a:tcPr/>
                </a:tc>
                <a:tc>
                  <a:txBody>
                    <a:bodyPr/>
                    <a:lstStyle/>
                    <a:p>
                      <a:pPr algn="ctr"/>
                      <a:r>
                        <a:rPr lang="zh-CN" altLang="en-US" sz="1400" dirty="0" smtClean="0"/>
                        <a:t>操作用户</a:t>
                      </a:r>
                      <a:endParaRPr lang="zh-CN" altLang="en-US" sz="1400" dirty="0"/>
                    </a:p>
                  </a:txBody>
                  <a:tcPr/>
                </a:tc>
              </a:tr>
              <a:tr h="230731">
                <a:tc>
                  <a:txBody>
                    <a:bodyPr/>
                    <a:lstStyle/>
                    <a:p>
                      <a:pPr algn="ctr"/>
                      <a:r>
                        <a:rPr lang="zh-CN" altLang="en-US" sz="1200" b="1" dirty="0" smtClean="0"/>
                        <a:t>待打表</a:t>
                      </a:r>
                      <a:endParaRPr lang="zh-CN" altLang="en-US" sz="1200" b="1" dirty="0"/>
                    </a:p>
                  </a:txBody>
                  <a:tcPr/>
                </a:tc>
                <a:tc>
                  <a:txBody>
                    <a:bodyPr/>
                    <a:lstStyle/>
                    <a:p>
                      <a:pPr algn="ctr"/>
                      <a:r>
                        <a:rPr lang="zh-CN" altLang="en-US" sz="1200" dirty="0" smtClean="0"/>
                        <a:t>作废</a:t>
                      </a:r>
                      <a:endParaRPr lang="zh-CN" altLang="en-US" sz="1200" dirty="0"/>
                    </a:p>
                  </a:txBody>
                  <a:tcPr/>
                </a:tc>
                <a:tc>
                  <a:txBody>
                    <a:bodyPr/>
                    <a:lstStyle/>
                    <a:p>
                      <a:pPr algn="ctr"/>
                      <a:r>
                        <a:rPr lang="zh-CN" altLang="en-US" sz="1200" dirty="0" smtClean="0"/>
                        <a:t>县、乡镇操作用户</a:t>
                      </a:r>
                      <a:endParaRPr lang="zh-CN" altLang="en-US" sz="1200" dirty="0"/>
                    </a:p>
                  </a:txBody>
                  <a:tcPr/>
                </a:tc>
              </a:tr>
              <a:tr h="230731">
                <a:tc rowSpan="3">
                  <a:txBody>
                    <a:bodyPr/>
                    <a:lstStyle/>
                    <a:p>
                      <a:pPr algn="ctr"/>
                      <a:endParaRPr lang="en-US" altLang="zh-CN" sz="1200" b="1" dirty="0" smtClean="0"/>
                    </a:p>
                    <a:p>
                      <a:pPr algn="ctr"/>
                      <a:r>
                        <a:rPr lang="zh-CN" altLang="en-US" sz="1200" b="1" dirty="0" smtClean="0"/>
                        <a:t>待审核</a:t>
                      </a:r>
                      <a:endParaRPr lang="zh-CN" altLang="en-US" sz="1200" b="1" dirty="0"/>
                    </a:p>
                  </a:txBody>
                  <a:tcPr/>
                </a:tc>
                <a:tc>
                  <a:txBody>
                    <a:bodyPr/>
                    <a:lstStyle/>
                    <a:p>
                      <a:pPr algn="ctr"/>
                      <a:r>
                        <a:rPr lang="zh-CN" altLang="en-US" sz="1200" dirty="0" smtClean="0"/>
                        <a:t>冻结</a:t>
                      </a:r>
                      <a:endParaRPr lang="zh-CN" altLang="en-US" sz="1200" dirty="0"/>
                    </a:p>
                  </a:txBody>
                  <a:tcPr/>
                </a:tc>
                <a:tc>
                  <a:txBody>
                    <a:bodyPr/>
                    <a:lstStyle/>
                    <a:p>
                      <a:pPr algn="ctr"/>
                      <a:r>
                        <a:rPr lang="zh-CN" altLang="en-US" sz="1200" dirty="0" smtClean="0"/>
                        <a:t>县操作用户</a:t>
                      </a:r>
                      <a:endParaRPr lang="zh-CN" altLang="en-US" sz="1200" dirty="0"/>
                    </a:p>
                  </a:txBody>
                  <a:tcPr/>
                </a:tc>
              </a:tr>
              <a:tr h="230731">
                <a:tc vMerge="1">
                  <a:txBody>
                    <a:bodyPr/>
                    <a:lstStyle/>
                    <a:p>
                      <a:endParaRPr lang="zh-CN"/>
                    </a:p>
                  </a:txBody>
                  <a:tcPr/>
                </a:tc>
                <a:tc>
                  <a:txBody>
                    <a:bodyPr/>
                    <a:lstStyle/>
                    <a:p>
                      <a:pPr algn="ctr"/>
                      <a:r>
                        <a:rPr lang="zh-CN" altLang="en-US" sz="1200" dirty="0" smtClean="0"/>
                        <a:t>待打表</a:t>
                      </a:r>
                      <a:endParaRPr lang="zh-CN" altLang="en-US" sz="1200" dirty="0"/>
                    </a:p>
                  </a:txBody>
                  <a:tcPr/>
                </a:tc>
                <a:tc>
                  <a:txBody>
                    <a:bodyPr/>
                    <a:lstStyle/>
                    <a:p>
                      <a:pPr algn="ctr"/>
                      <a:r>
                        <a:rPr lang="zh-CN" altLang="en-US" sz="1200" dirty="0" smtClean="0"/>
                        <a:t>县、乡镇操作用户</a:t>
                      </a:r>
                      <a:endParaRPr lang="zh-CN" altLang="en-US" sz="1200" dirty="0"/>
                    </a:p>
                  </a:txBody>
                  <a:tcPr/>
                </a:tc>
              </a:tr>
              <a:tr h="230731">
                <a:tc vMerge="1">
                  <a:txBody>
                    <a:bodyPr/>
                    <a:lstStyle/>
                    <a:p>
                      <a:endParaRPr lang="zh-CN"/>
                    </a:p>
                  </a:txBody>
                  <a:tcPr/>
                </a:tc>
                <a:tc>
                  <a:txBody>
                    <a:bodyPr/>
                    <a:lstStyle/>
                    <a:p>
                      <a:pPr algn="ctr"/>
                      <a:r>
                        <a:rPr lang="zh-CN" altLang="en-US" sz="1200" dirty="0" smtClean="0"/>
                        <a:t>作废</a:t>
                      </a:r>
                      <a:endParaRPr lang="zh-CN" altLang="en-US" sz="1200" dirty="0"/>
                    </a:p>
                  </a:txBody>
                  <a:tcPr/>
                </a:tc>
                <a:tc>
                  <a:txBody>
                    <a:bodyPr/>
                    <a:lstStyle/>
                    <a:p>
                      <a:pPr algn="ctr"/>
                      <a:r>
                        <a:rPr lang="zh-CN" altLang="en-US" sz="1200" dirty="0" smtClean="0"/>
                        <a:t>县、乡镇操作用户</a:t>
                      </a:r>
                      <a:endParaRPr lang="zh-CN" altLang="en-US" sz="1200" dirty="0"/>
                    </a:p>
                  </a:txBody>
                  <a:tcPr/>
                </a:tc>
              </a:tr>
              <a:tr h="230731">
                <a:tc>
                  <a:txBody>
                    <a:bodyPr/>
                    <a:lstStyle/>
                    <a:p>
                      <a:pPr algn="ctr"/>
                      <a:r>
                        <a:rPr lang="zh-CN" altLang="en-US" sz="1200" b="1" dirty="0" smtClean="0"/>
                        <a:t>公示</a:t>
                      </a:r>
                      <a:endParaRPr lang="zh-CN" altLang="en-US" sz="1200" b="1" dirty="0"/>
                    </a:p>
                  </a:txBody>
                  <a:tcPr/>
                </a:tc>
                <a:tc>
                  <a:txBody>
                    <a:bodyPr/>
                    <a:lstStyle/>
                    <a:p>
                      <a:pPr algn="ctr"/>
                      <a:r>
                        <a:rPr lang="zh-CN" altLang="en-US" sz="1200" dirty="0" smtClean="0"/>
                        <a:t>购机核实</a:t>
                      </a:r>
                      <a:endParaRPr lang="zh-CN" altLang="en-US" sz="1200" dirty="0"/>
                    </a:p>
                  </a:txBody>
                  <a:tcPr/>
                </a:tc>
                <a:tc>
                  <a:txBody>
                    <a:bodyPr/>
                    <a:lstStyle/>
                    <a:p>
                      <a:pPr algn="ctr"/>
                      <a:r>
                        <a:rPr lang="zh-CN" altLang="en-US" sz="1200" dirty="0" smtClean="0"/>
                        <a:t>县操作</a:t>
                      </a:r>
                      <a:endParaRPr lang="zh-CN" altLang="en-US" sz="1200" dirty="0"/>
                    </a:p>
                  </a:txBody>
                  <a:tcPr/>
                </a:tc>
              </a:tr>
              <a:tr h="230731">
                <a:tc rowSpan="4">
                  <a:txBody>
                    <a:bodyPr/>
                    <a:lstStyle/>
                    <a:p>
                      <a:pPr algn="ctr"/>
                      <a:endParaRPr lang="en-US" altLang="zh-CN" sz="1200" b="1" dirty="0" smtClean="0"/>
                    </a:p>
                    <a:p>
                      <a:pPr algn="ctr"/>
                      <a:endParaRPr lang="en-US" altLang="zh-CN" sz="1200" b="1" dirty="0" smtClean="0"/>
                    </a:p>
                    <a:p>
                      <a:pPr algn="ctr"/>
                      <a:r>
                        <a:rPr lang="zh-CN" altLang="en-US" sz="1200" b="1" dirty="0" smtClean="0"/>
                        <a:t>待申请结算</a:t>
                      </a:r>
                      <a:endParaRPr lang="zh-CN" altLang="en-US" sz="1200" b="1" dirty="0"/>
                    </a:p>
                  </a:txBody>
                  <a:tcPr/>
                </a:tc>
                <a:tc>
                  <a:txBody>
                    <a:bodyPr/>
                    <a:lstStyle/>
                    <a:p>
                      <a:pPr algn="ctr"/>
                      <a:r>
                        <a:rPr lang="zh-CN" altLang="en-US" sz="1200" dirty="0" smtClean="0"/>
                        <a:t>冻结</a:t>
                      </a:r>
                      <a:endParaRPr lang="zh-CN" altLang="en-US" sz="1200" dirty="0"/>
                    </a:p>
                  </a:txBody>
                  <a:tcPr/>
                </a:tc>
                <a:tc>
                  <a:txBody>
                    <a:bodyPr/>
                    <a:lstStyle/>
                    <a:p>
                      <a:pPr marL="0" marR="0" indent="0" algn="ctr" defTabSz="914400" rtl="0" eaLnBrk="1" latinLnBrk="0" hangingPunct="1">
                        <a:spcBef>
                          <a:spcPts val="0"/>
                        </a:spcBef>
                        <a:spcAft>
                          <a:spcPts val="0"/>
                        </a:spcAft>
                        <a:buClrTx/>
                        <a:buSzTx/>
                        <a:buFontTx/>
                        <a:buNone/>
                        <a:defRPr/>
                      </a:pPr>
                      <a:r>
                        <a:rPr lang="zh-CN" altLang="en-US" sz="1200" dirty="0" smtClean="0"/>
                        <a:t>县操作用户</a:t>
                      </a:r>
                    </a:p>
                  </a:txBody>
                  <a:tcPr/>
                </a:tc>
              </a:tr>
              <a:tr h="230731">
                <a:tc vMerge="1">
                  <a:txBody>
                    <a:bodyPr/>
                    <a:lstStyle/>
                    <a:p>
                      <a:endParaRPr lang="zh-CN"/>
                    </a:p>
                  </a:txBody>
                  <a:tcPr/>
                </a:tc>
                <a:tc>
                  <a:txBody>
                    <a:bodyPr/>
                    <a:lstStyle/>
                    <a:p>
                      <a:pPr algn="ctr"/>
                      <a:r>
                        <a:rPr lang="zh-CN" altLang="en-US" sz="1200" dirty="0" smtClean="0"/>
                        <a:t>购机核实</a:t>
                      </a:r>
                      <a:endParaRPr lang="zh-CN" altLang="en-US" sz="1200" dirty="0"/>
                    </a:p>
                  </a:txBody>
                  <a:tcPr/>
                </a:tc>
                <a:tc>
                  <a:txBody>
                    <a:bodyPr/>
                    <a:lstStyle/>
                    <a:p>
                      <a:pPr algn="ctr"/>
                      <a:r>
                        <a:rPr lang="zh-CN" altLang="en-US" sz="1200" dirty="0" smtClean="0"/>
                        <a:t>县操作用户</a:t>
                      </a:r>
                      <a:endParaRPr lang="zh-CN" altLang="en-US" sz="1200" dirty="0"/>
                    </a:p>
                  </a:txBody>
                  <a:tcPr/>
                </a:tc>
              </a:tr>
              <a:tr h="230731">
                <a:tc vMerge="1">
                  <a:txBody>
                    <a:bodyPr/>
                    <a:lstStyle/>
                    <a:p>
                      <a:endParaRPr lang="zh-CN"/>
                    </a:p>
                  </a:txBody>
                  <a:tcPr/>
                </a:tc>
                <a:tc>
                  <a:txBody>
                    <a:bodyPr/>
                    <a:lstStyle/>
                    <a:p>
                      <a:pPr algn="ctr"/>
                      <a:r>
                        <a:rPr lang="zh-CN" altLang="en-US" sz="1200" dirty="0" smtClean="0"/>
                        <a:t>待打表</a:t>
                      </a:r>
                      <a:endParaRPr lang="zh-CN" altLang="en-US" sz="1200" dirty="0"/>
                    </a:p>
                  </a:txBody>
                  <a:tcPr/>
                </a:tc>
                <a:tc>
                  <a:txBody>
                    <a:bodyPr/>
                    <a:lstStyle/>
                    <a:p>
                      <a:pPr algn="ctr"/>
                      <a:r>
                        <a:rPr lang="zh-CN" altLang="en-US" sz="1200" dirty="0" smtClean="0"/>
                        <a:t>县操作用户</a:t>
                      </a:r>
                      <a:endParaRPr lang="zh-CN" altLang="en-US" sz="1200" dirty="0"/>
                    </a:p>
                  </a:txBody>
                  <a:tcPr/>
                </a:tc>
              </a:tr>
              <a:tr h="230731">
                <a:tc vMerge="1">
                  <a:txBody>
                    <a:bodyPr/>
                    <a:lstStyle/>
                    <a:p>
                      <a:endParaRPr lang="zh-CN"/>
                    </a:p>
                  </a:txBody>
                  <a:tcPr/>
                </a:tc>
                <a:tc>
                  <a:txBody>
                    <a:bodyPr/>
                    <a:lstStyle/>
                    <a:p>
                      <a:pPr algn="ctr"/>
                      <a:r>
                        <a:rPr lang="zh-CN" altLang="en-US" sz="1200" dirty="0" smtClean="0"/>
                        <a:t>作废</a:t>
                      </a:r>
                      <a:endParaRPr lang="zh-CN" altLang="en-US" sz="1200" dirty="0"/>
                    </a:p>
                  </a:txBody>
                  <a:tcPr/>
                </a:tc>
                <a:tc>
                  <a:txBody>
                    <a:bodyPr/>
                    <a:lstStyle/>
                    <a:p>
                      <a:pPr marL="0" marR="0" indent="0" algn="ctr" defTabSz="914400" rtl="0" eaLnBrk="1" latinLnBrk="0" hangingPunct="1">
                        <a:spcBef>
                          <a:spcPts val="0"/>
                        </a:spcBef>
                        <a:spcAft>
                          <a:spcPts val="0"/>
                        </a:spcAft>
                        <a:buClrTx/>
                        <a:buSzTx/>
                        <a:buFontTx/>
                        <a:buNone/>
                        <a:defRPr/>
                      </a:pPr>
                      <a:r>
                        <a:rPr lang="zh-CN" altLang="en-US" sz="1200" dirty="0" smtClean="0"/>
                        <a:t>县操作用户</a:t>
                      </a:r>
                    </a:p>
                  </a:txBody>
                  <a:tcPr/>
                </a:tc>
              </a:tr>
              <a:tr h="230731">
                <a:tc rowSpan="2">
                  <a:txBody>
                    <a:bodyPr/>
                    <a:lstStyle/>
                    <a:p>
                      <a:pPr algn="ctr"/>
                      <a:endParaRPr lang="en-US" altLang="zh-CN" sz="1200" b="1" dirty="0" smtClean="0"/>
                    </a:p>
                    <a:p>
                      <a:pPr algn="ctr"/>
                      <a:r>
                        <a:rPr lang="zh-CN" altLang="en-US" sz="1200" b="1" dirty="0" smtClean="0"/>
                        <a:t>待结算</a:t>
                      </a:r>
                      <a:endParaRPr lang="zh-CN" altLang="en-US" sz="1200" b="1" dirty="0"/>
                    </a:p>
                  </a:txBody>
                  <a:tcPr/>
                </a:tc>
                <a:tc>
                  <a:txBody>
                    <a:bodyPr/>
                    <a:lstStyle/>
                    <a:p>
                      <a:pPr algn="ctr"/>
                      <a:r>
                        <a:rPr lang="zh-CN" altLang="en-US" sz="1200" dirty="0" smtClean="0"/>
                        <a:t>冻结</a:t>
                      </a:r>
                      <a:endParaRPr lang="zh-CN" altLang="en-US" sz="1200" dirty="0"/>
                    </a:p>
                  </a:txBody>
                  <a:tcPr/>
                </a:tc>
                <a:tc>
                  <a:txBody>
                    <a:bodyPr/>
                    <a:lstStyle/>
                    <a:p>
                      <a:pPr marL="0" marR="0" indent="0" algn="ctr" defTabSz="914400" rtl="0" eaLnBrk="1" latinLnBrk="0" hangingPunct="1">
                        <a:spcBef>
                          <a:spcPts val="0"/>
                        </a:spcBef>
                        <a:spcAft>
                          <a:spcPts val="0"/>
                        </a:spcAft>
                        <a:buClrTx/>
                        <a:buSzTx/>
                        <a:buFontTx/>
                        <a:buNone/>
                        <a:defRPr/>
                      </a:pPr>
                      <a:r>
                        <a:rPr lang="zh-CN" altLang="en-US" sz="1200" dirty="0" smtClean="0"/>
                        <a:t>县财政用户</a:t>
                      </a:r>
                    </a:p>
                  </a:txBody>
                  <a:tcPr/>
                </a:tc>
              </a:tr>
              <a:tr h="230731">
                <a:tc vMerge="1">
                  <a:txBody>
                    <a:bodyPr/>
                    <a:lstStyle/>
                    <a:p>
                      <a:endParaRPr lang="zh-CN"/>
                    </a:p>
                  </a:txBody>
                  <a:tcPr/>
                </a:tc>
                <a:tc>
                  <a:txBody>
                    <a:bodyPr/>
                    <a:lstStyle/>
                    <a:p>
                      <a:pPr algn="ctr"/>
                      <a:r>
                        <a:rPr lang="zh-CN" altLang="en-US" sz="1200" dirty="0" smtClean="0"/>
                        <a:t>待申请结算</a:t>
                      </a:r>
                      <a:endParaRPr lang="zh-CN" altLang="en-US" sz="1200" dirty="0"/>
                    </a:p>
                  </a:txBody>
                  <a:tcPr/>
                </a:tc>
                <a:tc>
                  <a:txBody>
                    <a:bodyPr/>
                    <a:lstStyle/>
                    <a:p>
                      <a:pPr marL="0" marR="0" indent="0" algn="ctr" defTabSz="914400" rtl="0" eaLnBrk="1" latinLnBrk="0" hangingPunct="1">
                        <a:spcBef>
                          <a:spcPts val="0"/>
                        </a:spcBef>
                        <a:spcAft>
                          <a:spcPts val="0"/>
                        </a:spcAft>
                        <a:buClrTx/>
                        <a:buSzTx/>
                        <a:buFontTx/>
                        <a:buNone/>
                        <a:defRPr/>
                      </a:pPr>
                      <a:r>
                        <a:rPr lang="zh-CN" altLang="en-US" sz="1200" dirty="0" smtClean="0"/>
                        <a:t>县财政用户</a:t>
                      </a:r>
                    </a:p>
                  </a:txBody>
                  <a:tcPr/>
                </a:tc>
              </a:tr>
              <a:tr h="230731">
                <a:tc>
                  <a:txBody>
                    <a:bodyPr/>
                    <a:lstStyle/>
                    <a:p>
                      <a:pPr algn="ctr"/>
                      <a:r>
                        <a:rPr lang="en-US" altLang="zh-CN" sz="1200" b="1" dirty="0" smtClean="0">
                          <a:solidFill>
                            <a:srgbClr val="FF0000"/>
                          </a:solidFill>
                        </a:rPr>
                        <a:t>*</a:t>
                      </a:r>
                      <a:r>
                        <a:rPr lang="zh-CN" altLang="en-US" sz="1200" b="1" dirty="0" smtClean="0">
                          <a:solidFill>
                            <a:srgbClr val="FF0000"/>
                          </a:solidFill>
                        </a:rPr>
                        <a:t>已结算</a:t>
                      </a:r>
                      <a:endParaRPr lang="zh-CN" altLang="en-US" sz="1200" b="1" dirty="0">
                        <a:solidFill>
                          <a:srgbClr val="FF0000"/>
                        </a:solidFill>
                      </a:endParaRPr>
                    </a:p>
                  </a:txBody>
                  <a:tcPr/>
                </a:tc>
                <a:tc>
                  <a:txBody>
                    <a:bodyPr/>
                    <a:lstStyle/>
                    <a:p>
                      <a:pPr algn="ctr"/>
                      <a:r>
                        <a:rPr lang="zh-CN" altLang="en-US" sz="1200" dirty="0" smtClean="0">
                          <a:solidFill>
                            <a:srgbClr val="FF0000"/>
                          </a:solidFill>
                        </a:rPr>
                        <a:t>已结算已退货</a:t>
                      </a:r>
                      <a:endParaRPr lang="zh-CN" altLang="en-US" sz="1200" dirty="0">
                        <a:solidFill>
                          <a:srgbClr val="FF0000"/>
                        </a:solidFill>
                      </a:endParaRPr>
                    </a:p>
                  </a:txBody>
                  <a:tcPr/>
                </a:tc>
                <a:tc>
                  <a:txBody>
                    <a:bodyPr/>
                    <a:lstStyle/>
                    <a:p>
                      <a:pPr marL="0" marR="0" indent="0" algn="ctr" defTabSz="914400" rtl="0" eaLnBrk="1" latinLnBrk="0" hangingPunct="1">
                        <a:spcBef>
                          <a:spcPts val="0"/>
                        </a:spcBef>
                        <a:spcAft>
                          <a:spcPts val="0"/>
                        </a:spcAft>
                        <a:buClrTx/>
                        <a:buSzTx/>
                        <a:buFontTx/>
                        <a:buNone/>
                        <a:defRPr/>
                      </a:pPr>
                      <a:r>
                        <a:rPr lang="zh-CN" altLang="en-US" sz="1200" dirty="0" smtClean="0">
                          <a:solidFill>
                            <a:srgbClr val="FF0000"/>
                          </a:solidFill>
                        </a:rPr>
                        <a:t>县财政用户</a:t>
                      </a:r>
                    </a:p>
                  </a:txBody>
                  <a:tcPr/>
                </a:tc>
              </a:tr>
            </a:tbl>
          </a:graphicData>
        </a:graphic>
      </p:graphicFrame>
      <p:sp>
        <p:nvSpPr>
          <p:cNvPr id="24" name="TextBox 4"/>
          <p:cNvSpPr txBox="1">
            <a:spLocks noChangeArrowheads="1"/>
          </p:cNvSpPr>
          <p:nvPr/>
        </p:nvSpPr>
        <p:spPr bwMode="auto">
          <a:xfrm>
            <a:off x="428596" y="4543336"/>
            <a:ext cx="8072494" cy="600164"/>
          </a:xfrm>
          <a:prstGeom prst="rect">
            <a:avLst/>
          </a:prstGeom>
          <a:noFill/>
          <a:ln w="9525">
            <a:noFill/>
            <a:miter lim="800000"/>
            <a:headEnd/>
            <a:tailEnd/>
          </a:ln>
        </p:spPr>
        <p:txBody>
          <a:bodyPr wrap="square">
            <a:spAutoFit/>
          </a:bodyPr>
          <a:lstStyle/>
          <a:p>
            <a:r>
              <a:rPr lang="zh-CN" altLang="en-US" sz="1100" dirty="0" smtClean="0">
                <a:solidFill>
                  <a:srgbClr val="FF0000"/>
                </a:solidFill>
                <a:latin typeface="微软雅黑" pitchFamily="34" charset="-122"/>
                <a:ea typeface="微软雅黑" pitchFamily="34" charset="-122"/>
              </a:rPr>
              <a:t>*说明</a:t>
            </a:r>
            <a:r>
              <a:rPr lang="zh-CN" altLang="en-US" sz="1100" dirty="0">
                <a:solidFill>
                  <a:srgbClr val="FF0000"/>
                </a:solidFill>
                <a:latin typeface="微软雅黑" pitchFamily="34" charset="-122"/>
                <a:ea typeface="微软雅黑" pitchFamily="34" charset="-122"/>
              </a:rPr>
              <a:t>：</a:t>
            </a:r>
            <a:endParaRPr lang="en-US" altLang="zh-CN" sz="1100" dirty="0">
              <a:solidFill>
                <a:srgbClr val="FF0000"/>
              </a:solidFill>
              <a:latin typeface="微软雅黑" pitchFamily="34" charset="-122"/>
              <a:ea typeface="微软雅黑" pitchFamily="34" charset="-122"/>
            </a:endParaRPr>
          </a:p>
          <a:p>
            <a:r>
              <a:rPr lang="zh-CN" altLang="en-US" sz="1100" dirty="0">
                <a:latin typeface="微软雅黑" pitchFamily="34" charset="-122"/>
                <a:ea typeface="微软雅黑" pitchFamily="34" charset="-122"/>
              </a:rPr>
              <a:t>       冻结的申请，可由省、县操作用户进行解除冻结，恢复冻结时状态。</a:t>
            </a:r>
            <a:endParaRPr lang="en-US" altLang="zh-CN" sz="1100" dirty="0">
              <a:latin typeface="微软雅黑" pitchFamily="34" charset="-122"/>
              <a:ea typeface="微软雅黑" pitchFamily="34" charset="-122"/>
            </a:endParaRPr>
          </a:p>
          <a:p>
            <a:r>
              <a:rPr lang="en-US" altLang="zh-CN" sz="1100" dirty="0">
                <a:latin typeface="微软雅黑" pitchFamily="34" charset="-122"/>
                <a:ea typeface="微软雅黑" pitchFamily="34" charset="-122"/>
              </a:rPr>
              <a:t>       </a:t>
            </a:r>
            <a:r>
              <a:rPr lang="zh-CN" altLang="en-US" sz="1100" dirty="0">
                <a:latin typeface="微软雅黑" pitchFamily="34" charset="-122"/>
                <a:ea typeface="微软雅黑" pitchFamily="34" charset="-122"/>
              </a:rPr>
              <a:t>已结算已退货，用户操作时要谨慎，一旦完成已</a:t>
            </a:r>
            <a:r>
              <a:rPr lang="zh-CN" altLang="en-US" sz="1100" dirty="0" smtClean="0">
                <a:latin typeface="微软雅黑" pitchFamily="34" charset="-122"/>
                <a:ea typeface="微软雅黑" pitchFamily="34" charset="-122"/>
              </a:rPr>
              <a:t>结算已退货</a:t>
            </a:r>
            <a:r>
              <a:rPr lang="zh-CN" altLang="en-US" sz="1100" dirty="0">
                <a:latin typeface="微软雅黑" pitchFamily="34" charset="-122"/>
                <a:ea typeface="微软雅黑" pitchFamily="34" charset="-122"/>
              </a:rPr>
              <a:t>，申请等同作废，且不可恢复</a:t>
            </a:r>
            <a:r>
              <a:rPr lang="zh-CN" altLang="en-US" sz="1100" dirty="0" smtClean="0">
                <a:latin typeface="微软雅黑" pitchFamily="34" charset="-122"/>
                <a:ea typeface="微软雅黑" pitchFamily="34" charset="-122"/>
              </a:rPr>
              <a:t>。</a:t>
            </a:r>
            <a:endParaRPr lang="en-US" altLang="zh-CN" sz="1100" dirty="0">
              <a:latin typeface="微软雅黑" pitchFamily="34" charset="-122"/>
              <a:ea typeface="微软雅黑" pitchFamily="34" charset="-122"/>
            </a:endParaRPr>
          </a:p>
        </p:txBody>
      </p:sp>
      <p:sp>
        <p:nvSpPr>
          <p:cNvPr id="6" name="原创设计师QQ598969553      _24">
            <a:hlinkClick r:id="rId3" action="ppaction://hlinksldjump"/>
          </p:cNvPr>
          <p:cNvSpPr>
            <a:spLocks noEditPoints="1"/>
          </p:cNvSpPr>
          <p:nvPr/>
        </p:nvSpPr>
        <p:spPr bwMode="auto">
          <a:xfrm>
            <a:off x="8897417" y="4885810"/>
            <a:ext cx="246583" cy="257690"/>
          </a:xfrm>
          <a:custGeom>
            <a:avLst/>
            <a:gdLst>
              <a:gd name="T0" fmla="*/ 81 w 94"/>
              <a:gd name="T1" fmla="*/ 57 h 98"/>
              <a:gd name="T2" fmla="*/ 81 w 94"/>
              <a:gd name="T3" fmla="*/ 95 h 98"/>
              <a:gd name="T4" fmla="*/ 81 w 94"/>
              <a:gd name="T5" fmla="*/ 98 h 98"/>
              <a:gd name="T6" fmla="*/ 78 w 94"/>
              <a:gd name="T7" fmla="*/ 98 h 98"/>
              <a:gd name="T8" fmla="*/ 67 w 94"/>
              <a:gd name="T9" fmla="*/ 98 h 98"/>
              <a:gd name="T10" fmla="*/ 67 w 94"/>
              <a:gd name="T11" fmla="*/ 68 h 98"/>
              <a:gd name="T12" fmla="*/ 62 w 94"/>
              <a:gd name="T13" fmla="*/ 64 h 98"/>
              <a:gd name="T14" fmla="*/ 49 w 94"/>
              <a:gd name="T15" fmla="*/ 64 h 98"/>
              <a:gd name="T16" fmla="*/ 45 w 94"/>
              <a:gd name="T17" fmla="*/ 68 h 98"/>
              <a:gd name="T18" fmla="*/ 45 w 94"/>
              <a:gd name="T19" fmla="*/ 98 h 98"/>
              <a:gd name="T20" fmla="*/ 15 w 94"/>
              <a:gd name="T21" fmla="*/ 98 h 98"/>
              <a:gd name="T22" fmla="*/ 12 w 94"/>
              <a:gd name="T23" fmla="*/ 98 h 98"/>
              <a:gd name="T24" fmla="*/ 12 w 94"/>
              <a:gd name="T25" fmla="*/ 95 h 98"/>
              <a:gd name="T26" fmla="*/ 12 w 94"/>
              <a:gd name="T27" fmla="*/ 57 h 98"/>
              <a:gd name="T28" fmla="*/ 3 w 94"/>
              <a:gd name="T29" fmla="*/ 57 h 98"/>
              <a:gd name="T30" fmla="*/ 0 w 94"/>
              <a:gd name="T31" fmla="*/ 50 h 98"/>
              <a:gd name="T32" fmla="*/ 44 w 94"/>
              <a:gd name="T33" fmla="*/ 3 h 98"/>
              <a:gd name="T34" fmla="*/ 47 w 94"/>
              <a:gd name="T35" fmla="*/ 0 h 98"/>
              <a:gd name="T36" fmla="*/ 50 w 94"/>
              <a:gd name="T37" fmla="*/ 3 h 98"/>
              <a:gd name="T38" fmla="*/ 94 w 94"/>
              <a:gd name="T39" fmla="*/ 50 h 98"/>
              <a:gd name="T40" fmla="*/ 90 w 94"/>
              <a:gd name="T41" fmla="*/ 57 h 98"/>
              <a:gd name="T42" fmla="*/ 81 w 94"/>
              <a:gd name="T43" fmla="*/ 57 h 98"/>
              <a:gd name="T44" fmla="*/ 74 w 94"/>
              <a:gd name="T45" fmla="*/ 8 h 98"/>
              <a:gd name="T46" fmla="*/ 77 w 94"/>
              <a:gd name="T47" fmla="*/ 8 h 98"/>
              <a:gd name="T48" fmla="*/ 77 w 94"/>
              <a:gd name="T49" fmla="*/ 2 h 98"/>
              <a:gd name="T50" fmla="*/ 61 w 94"/>
              <a:gd name="T51" fmla="*/ 2 h 98"/>
              <a:gd name="T52" fmla="*/ 61 w 94"/>
              <a:gd name="T53" fmla="*/ 8 h 98"/>
              <a:gd name="T54" fmla="*/ 64 w 94"/>
              <a:gd name="T55" fmla="*/ 8 h 98"/>
              <a:gd name="T56" fmla="*/ 64 w 94"/>
              <a:gd name="T57" fmla="*/ 13 h 98"/>
              <a:gd name="T58" fmla="*/ 74 w 94"/>
              <a:gd name="T59" fmla="*/ 25 h 98"/>
              <a:gd name="T60" fmla="*/ 74 w 94"/>
              <a:gd name="T6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500034" y="285734"/>
            <a:ext cx="1107996"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新版简介</a:t>
            </a:r>
            <a:endParaRPr lang="zh-CN" altLang="en-US" dirty="0"/>
          </a:p>
        </p:txBody>
      </p:sp>
      <p:pic>
        <p:nvPicPr>
          <p:cNvPr id="1029" name="Picture 5"/>
          <p:cNvPicPr>
            <a:picLocks noChangeAspect="1" noChangeArrowheads="1"/>
          </p:cNvPicPr>
          <p:nvPr/>
        </p:nvPicPr>
        <p:blipFill>
          <a:blip r:embed="rId2" cstate="print"/>
          <a:srcRect/>
          <a:stretch>
            <a:fillRect/>
          </a:stretch>
        </p:blipFill>
        <p:spPr bwMode="auto">
          <a:xfrm>
            <a:off x="7429520" y="0"/>
            <a:ext cx="1685925" cy="657208"/>
          </a:xfrm>
          <a:prstGeom prst="rect">
            <a:avLst/>
          </a:prstGeom>
          <a:noFill/>
          <a:ln w="9525">
            <a:noFill/>
            <a:miter lim="800000"/>
            <a:headEnd/>
            <a:tailEnd/>
          </a:ln>
          <a:effectLst/>
        </p:spPr>
      </p:pic>
      <p:sp>
        <p:nvSpPr>
          <p:cNvPr id="42" name="原创设计师QQ598969553      _24">
            <a:hlinkClick r:id="rId3" action="ppaction://hlinksldjump"/>
          </p:cNvPr>
          <p:cNvSpPr>
            <a:spLocks noEditPoints="1"/>
          </p:cNvSpPr>
          <p:nvPr/>
        </p:nvSpPr>
        <p:spPr bwMode="auto">
          <a:xfrm>
            <a:off x="8897417" y="4885810"/>
            <a:ext cx="246583" cy="257690"/>
          </a:xfrm>
          <a:custGeom>
            <a:avLst/>
            <a:gdLst>
              <a:gd name="T0" fmla="*/ 81 w 94"/>
              <a:gd name="T1" fmla="*/ 57 h 98"/>
              <a:gd name="T2" fmla="*/ 81 w 94"/>
              <a:gd name="T3" fmla="*/ 95 h 98"/>
              <a:gd name="T4" fmla="*/ 81 w 94"/>
              <a:gd name="T5" fmla="*/ 98 h 98"/>
              <a:gd name="T6" fmla="*/ 78 w 94"/>
              <a:gd name="T7" fmla="*/ 98 h 98"/>
              <a:gd name="T8" fmla="*/ 67 w 94"/>
              <a:gd name="T9" fmla="*/ 98 h 98"/>
              <a:gd name="T10" fmla="*/ 67 w 94"/>
              <a:gd name="T11" fmla="*/ 68 h 98"/>
              <a:gd name="T12" fmla="*/ 62 w 94"/>
              <a:gd name="T13" fmla="*/ 64 h 98"/>
              <a:gd name="T14" fmla="*/ 49 w 94"/>
              <a:gd name="T15" fmla="*/ 64 h 98"/>
              <a:gd name="T16" fmla="*/ 45 w 94"/>
              <a:gd name="T17" fmla="*/ 68 h 98"/>
              <a:gd name="T18" fmla="*/ 45 w 94"/>
              <a:gd name="T19" fmla="*/ 98 h 98"/>
              <a:gd name="T20" fmla="*/ 15 w 94"/>
              <a:gd name="T21" fmla="*/ 98 h 98"/>
              <a:gd name="T22" fmla="*/ 12 w 94"/>
              <a:gd name="T23" fmla="*/ 98 h 98"/>
              <a:gd name="T24" fmla="*/ 12 w 94"/>
              <a:gd name="T25" fmla="*/ 95 h 98"/>
              <a:gd name="T26" fmla="*/ 12 w 94"/>
              <a:gd name="T27" fmla="*/ 57 h 98"/>
              <a:gd name="T28" fmla="*/ 3 w 94"/>
              <a:gd name="T29" fmla="*/ 57 h 98"/>
              <a:gd name="T30" fmla="*/ 0 w 94"/>
              <a:gd name="T31" fmla="*/ 50 h 98"/>
              <a:gd name="T32" fmla="*/ 44 w 94"/>
              <a:gd name="T33" fmla="*/ 3 h 98"/>
              <a:gd name="T34" fmla="*/ 47 w 94"/>
              <a:gd name="T35" fmla="*/ 0 h 98"/>
              <a:gd name="T36" fmla="*/ 50 w 94"/>
              <a:gd name="T37" fmla="*/ 3 h 98"/>
              <a:gd name="T38" fmla="*/ 94 w 94"/>
              <a:gd name="T39" fmla="*/ 50 h 98"/>
              <a:gd name="T40" fmla="*/ 90 w 94"/>
              <a:gd name="T41" fmla="*/ 57 h 98"/>
              <a:gd name="T42" fmla="*/ 81 w 94"/>
              <a:gd name="T43" fmla="*/ 57 h 98"/>
              <a:gd name="T44" fmla="*/ 74 w 94"/>
              <a:gd name="T45" fmla="*/ 8 h 98"/>
              <a:gd name="T46" fmla="*/ 77 w 94"/>
              <a:gd name="T47" fmla="*/ 8 h 98"/>
              <a:gd name="T48" fmla="*/ 77 w 94"/>
              <a:gd name="T49" fmla="*/ 2 h 98"/>
              <a:gd name="T50" fmla="*/ 61 w 94"/>
              <a:gd name="T51" fmla="*/ 2 h 98"/>
              <a:gd name="T52" fmla="*/ 61 w 94"/>
              <a:gd name="T53" fmla="*/ 8 h 98"/>
              <a:gd name="T54" fmla="*/ 64 w 94"/>
              <a:gd name="T55" fmla="*/ 8 h 98"/>
              <a:gd name="T56" fmla="*/ 64 w 94"/>
              <a:gd name="T57" fmla="*/ 13 h 98"/>
              <a:gd name="T58" fmla="*/ 74 w 94"/>
              <a:gd name="T59" fmla="*/ 25 h 98"/>
              <a:gd name="T60" fmla="*/ 74 w 94"/>
              <a:gd name="T6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ea typeface="微软雅黑" panose="020B0503020204020204" pitchFamily="34" charset="-122"/>
            </a:endParaRPr>
          </a:p>
        </p:txBody>
      </p:sp>
      <p:sp>
        <p:nvSpPr>
          <p:cNvPr id="52" name="TextBox 51"/>
          <p:cNvSpPr txBox="1"/>
          <p:nvPr/>
        </p:nvSpPr>
        <p:spPr>
          <a:xfrm>
            <a:off x="539552" y="987574"/>
            <a:ext cx="7848872" cy="3477875"/>
          </a:xfrm>
          <a:prstGeom prst="rect">
            <a:avLst/>
          </a:prstGeom>
          <a:noFill/>
        </p:spPr>
        <p:txBody>
          <a:bodyPr wrap="square" rtlCol="0">
            <a:spAutoFit/>
          </a:bodyPr>
          <a:lstStyle/>
          <a:p>
            <a:r>
              <a:rPr lang="zh-CN" altLang="en-US" sz="2000" b="1" dirty="0" smtClean="0"/>
              <a:t>           农机购置补贴辅助管理系统</a:t>
            </a:r>
            <a:r>
              <a:rPr lang="zh-CN" altLang="zh-CN" sz="2000" b="1" dirty="0" smtClean="0"/>
              <a:t>基于</a:t>
            </a:r>
            <a:r>
              <a:rPr lang="en-US" altLang="zh-CN" sz="2000" b="1" dirty="0" smtClean="0"/>
              <a:t>2018</a:t>
            </a:r>
            <a:r>
              <a:rPr lang="zh-CN" altLang="zh-CN" sz="2000" b="1" dirty="0" smtClean="0"/>
              <a:t>年系统</a:t>
            </a:r>
            <a:r>
              <a:rPr lang="zh-CN" altLang="en-US" sz="2000" b="1" dirty="0" smtClean="0"/>
              <a:t>将</a:t>
            </a:r>
            <a:r>
              <a:rPr lang="zh-CN" altLang="zh-CN" sz="2000" b="1" dirty="0" smtClean="0"/>
              <a:t>升级为“连续开放版”</a:t>
            </a:r>
            <a:r>
              <a:rPr lang="zh-CN" altLang="en-US" sz="2000" b="1" dirty="0" smtClean="0"/>
              <a:t>（</a:t>
            </a:r>
            <a:r>
              <a:rPr lang="en-US" altLang="zh-CN" sz="2000" b="1" dirty="0" smtClean="0"/>
              <a:t>2018-2020</a:t>
            </a:r>
            <a:r>
              <a:rPr lang="zh-CN" altLang="en-US" sz="2000" b="1" dirty="0" smtClean="0"/>
              <a:t>）</a:t>
            </a:r>
            <a:r>
              <a:rPr lang="zh-CN" altLang="zh-CN" sz="2000" b="1" dirty="0" smtClean="0"/>
              <a:t>，</a:t>
            </a:r>
            <a:r>
              <a:rPr lang="zh-CN" altLang="en-US" sz="2000" b="1" dirty="0" smtClean="0"/>
              <a:t>新版本一套系统可连续多年使用，由省级系统管理人员定义系统所启用使用资金的年份，系统对应转换为哪一年。</a:t>
            </a:r>
            <a:endParaRPr lang="en-US" altLang="zh-CN" sz="2000" b="1" dirty="0" smtClean="0"/>
          </a:p>
          <a:p>
            <a:r>
              <a:rPr lang="en-US" altLang="zh-CN" sz="2000" b="1" dirty="0" smtClean="0"/>
              <a:t>         </a:t>
            </a:r>
            <a:r>
              <a:rPr lang="zh-CN" altLang="en-US" sz="2000" b="1" dirty="0" smtClean="0"/>
              <a:t>新版本</a:t>
            </a:r>
            <a:r>
              <a:rPr lang="zh-CN" altLang="zh-CN" sz="2000" b="1" dirty="0" smtClean="0"/>
              <a:t>系统包含了</a:t>
            </a:r>
            <a:r>
              <a:rPr lang="en-US" altLang="zh-CN" sz="2000" b="1" dirty="0" smtClean="0"/>
              <a:t>2018</a:t>
            </a:r>
            <a:r>
              <a:rPr lang="zh-CN" altLang="zh-CN" sz="2000" b="1" dirty="0" smtClean="0"/>
              <a:t>年系统中的所有数据信息，启用新年度后，</a:t>
            </a:r>
            <a:r>
              <a:rPr lang="zh-CN" altLang="en-US" sz="2000" b="1" dirty="0" smtClean="0"/>
              <a:t>之前年度信息</a:t>
            </a:r>
            <a:r>
              <a:rPr lang="zh-CN" altLang="zh-CN" sz="2000" b="1" dirty="0" smtClean="0"/>
              <a:t>并不会进行清除</a:t>
            </a:r>
            <a:r>
              <a:rPr lang="zh-CN" altLang="en-US" sz="2000" b="1" dirty="0" smtClean="0"/>
              <a:t>，系统中可进行相应的数据查询与统计等操作，相关用户还是通过网址</a:t>
            </a:r>
            <a:r>
              <a:rPr lang="en-US" altLang="zh-CN" sz="2000" b="1" dirty="0" smtClean="0"/>
              <a:t>http://202.61.89.161:12018</a:t>
            </a:r>
            <a:r>
              <a:rPr lang="zh-CN" altLang="en-US" sz="2000" b="1" dirty="0" smtClean="0"/>
              <a:t>进行访问，使用原有的账号密码即可登录系统。</a:t>
            </a:r>
            <a:endParaRPr lang="en-US" altLang="zh-CN" sz="2000" b="1" dirty="0" smtClean="0"/>
          </a:p>
          <a:p>
            <a:r>
              <a:rPr lang="en-US" altLang="zh-CN" sz="2000" b="1" dirty="0" smtClean="0"/>
              <a:t>         </a:t>
            </a:r>
            <a:r>
              <a:rPr lang="zh-CN" altLang="en-US" sz="2000" b="1" dirty="0" smtClean="0"/>
              <a:t>新版本在最大程度上对市、县、乡镇用户的功能操作与</a:t>
            </a:r>
            <a:r>
              <a:rPr lang="en-US" altLang="zh-CN" sz="2000" b="1" dirty="0" smtClean="0"/>
              <a:t>2018</a:t>
            </a:r>
            <a:r>
              <a:rPr lang="zh-CN" altLang="en-US" sz="2000" b="1" dirty="0" smtClean="0"/>
              <a:t>年保持一致（界面样式进行了一些调整），更多的是通过后台程序处理（不可见）区分多年数据的存储与运行。</a:t>
            </a:r>
            <a:endParaRPr lang="zh-CN" altLang="zh-CN" sz="2000" b="1"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原创设计师QQ598969553      _1"/>
          <p:cNvSpPr/>
          <p:nvPr/>
        </p:nvSpPr>
        <p:spPr>
          <a:xfrm>
            <a:off x="2843808" y="906574"/>
            <a:ext cx="3330351" cy="3330351"/>
          </a:xfrm>
          <a:prstGeom prst="ellipse">
            <a:avLst/>
          </a:prstGeom>
          <a:solidFill>
            <a:srgbClr val="F6F6F7"/>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nvGrpSpPr>
          <p:cNvPr id="46" name="原创设计师QQ598969553      _2"/>
          <p:cNvGrpSpPr/>
          <p:nvPr/>
        </p:nvGrpSpPr>
        <p:grpSpPr>
          <a:xfrm>
            <a:off x="2950008" y="1033703"/>
            <a:ext cx="2606803" cy="2585874"/>
            <a:chOff x="2924521" y="1777488"/>
            <a:chExt cx="1974706" cy="1958851"/>
          </a:xfrm>
        </p:grpSpPr>
        <p:sp>
          <p:nvSpPr>
            <p:cNvPr id="47" name="椭圆 46"/>
            <p:cNvSpPr/>
            <p:nvPr/>
          </p:nvSpPr>
          <p:spPr>
            <a:xfrm>
              <a:off x="2924521" y="1777488"/>
              <a:ext cx="570404" cy="570404"/>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accent1"/>
                  </a:solidFill>
                  <a:ea typeface="微软雅黑" panose="020B0503020204020204" pitchFamily="34" charset="-122"/>
                </a:rPr>
                <a:t>05</a:t>
              </a:r>
              <a:endParaRPr lang="zh-CN" altLang="en-US" sz="2000" dirty="0">
                <a:solidFill>
                  <a:schemeClr val="accent1"/>
                </a:solidFill>
                <a:ea typeface="微软雅黑" panose="020B0503020204020204" pitchFamily="34" charset="-122"/>
              </a:endParaRPr>
            </a:p>
          </p:txBody>
        </p:sp>
        <p:sp>
          <p:nvSpPr>
            <p:cNvPr id="48" name="椭圆 47"/>
            <p:cNvSpPr/>
            <p:nvPr/>
          </p:nvSpPr>
          <p:spPr>
            <a:xfrm>
              <a:off x="3311728" y="2148840"/>
              <a:ext cx="1587499" cy="1587499"/>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微软雅黑" panose="020B0503020204020204" pitchFamily="34" charset="-122"/>
              </a:endParaRPr>
            </a:p>
          </p:txBody>
        </p:sp>
      </p:grpSp>
      <p:sp>
        <p:nvSpPr>
          <p:cNvPr id="49" name="原创设计师QQ598969553      _3"/>
          <p:cNvSpPr txBox="1"/>
          <p:nvPr/>
        </p:nvSpPr>
        <p:spPr>
          <a:xfrm>
            <a:off x="3702996" y="2219376"/>
            <a:ext cx="1568450" cy="400110"/>
          </a:xfrm>
          <a:prstGeom prst="rect">
            <a:avLst/>
          </a:prstGeom>
          <a:noFill/>
        </p:spPr>
        <p:txBody>
          <a:bodyPr wrap="square" rtlCol="0">
            <a:spAutoFit/>
          </a:bodyPr>
          <a:lstStyle/>
          <a:p>
            <a:pPr algn="ctr"/>
            <a:r>
              <a:rPr lang="en-US" altLang="zh-CN" sz="2000" dirty="0">
                <a:solidFill>
                  <a:schemeClr val="accent1"/>
                </a:solidFill>
                <a:ea typeface="微软雅黑" panose="020B0503020204020204" pitchFamily="34" charset="-122"/>
              </a:rPr>
              <a:t>PART </a:t>
            </a:r>
            <a:r>
              <a:rPr lang="en-US" altLang="zh-CN" sz="2000" dirty="0" smtClean="0">
                <a:solidFill>
                  <a:schemeClr val="accent1"/>
                </a:solidFill>
                <a:ea typeface="微软雅黑" panose="020B0503020204020204" pitchFamily="34" charset="-122"/>
              </a:rPr>
              <a:t>05</a:t>
            </a:r>
            <a:endParaRPr lang="zh-CN" altLang="en-US" sz="2000" dirty="0">
              <a:solidFill>
                <a:schemeClr val="accent1"/>
              </a:solidFill>
              <a:ea typeface="微软雅黑" panose="020B0503020204020204" pitchFamily="34" charset="-122"/>
            </a:endParaRPr>
          </a:p>
        </p:txBody>
      </p:sp>
      <p:sp>
        <p:nvSpPr>
          <p:cNvPr id="50" name="原创设计师QQ598969553      _4"/>
          <p:cNvSpPr txBox="1"/>
          <p:nvPr/>
        </p:nvSpPr>
        <p:spPr>
          <a:xfrm>
            <a:off x="3357554" y="2571750"/>
            <a:ext cx="2188225" cy="400110"/>
          </a:xfrm>
          <a:prstGeom prst="rect">
            <a:avLst/>
          </a:prstGeom>
          <a:noFill/>
        </p:spPr>
        <p:txBody>
          <a:bodyPr wrap="square" rtlCol="0">
            <a:spAutoFit/>
          </a:bodyPr>
          <a:lstStyle/>
          <a:p>
            <a:pPr algn="ctr"/>
            <a:r>
              <a:rPr lang="zh-CN" altLang="en-US" sz="2000" b="1" dirty="0" smtClean="0">
                <a:solidFill>
                  <a:prstClr val="black"/>
                </a:solidFill>
                <a:latin typeface="微软雅黑" panose="020B0503020204020204" pitchFamily="34" charset="-122"/>
                <a:ea typeface="微软雅黑" panose="020B0503020204020204" pitchFamily="34" charset="-122"/>
              </a:rPr>
              <a:t>新版系统注意</a:t>
            </a:r>
            <a:endParaRPr lang="zh-CN" altLang="en-US" sz="2000" b="1" dirty="0">
              <a:solidFill>
                <a:prstClr val="black"/>
              </a:solidFill>
              <a:latin typeface="微软雅黑" panose="020B0503020204020204" pitchFamily="34" charset="-122"/>
              <a:ea typeface="微软雅黑" panose="020B0503020204020204" pitchFamily="34" charset="-122"/>
            </a:endParaRPr>
          </a:p>
        </p:txBody>
      </p:sp>
      <p:pic>
        <p:nvPicPr>
          <p:cNvPr id="9" name="Picture 64"/>
          <p:cNvPicPr>
            <a:picLocks noGrp="1" noSelect="1" noRot="1" noChangeAspect="1" noMove="1" noResize="1" noChangeShapeType="1"/>
          </p:cNvPicPr>
          <p:nvPr/>
        </p:nvPicPr>
        <p:blipFill>
          <a:blip r:embed="rId3" cstate="screen">
            <a:extLst>
              <a:ext uri="{28A0092B-C50C-407E-A947-70E740481C1C}">
                <a14:useLocalDpi xmlns:a14="http://schemas.microsoft.com/office/drawing/2010/main" xmlns=""/>
              </a:ext>
            </a:extLst>
          </a:blip>
          <a:stretch>
            <a:fillRect/>
          </a:stretch>
        </p:blipFill>
        <p:spPr>
          <a:xfrm>
            <a:off x="3583616" y="17705564"/>
            <a:ext cx="1976768" cy="511028"/>
          </a:xfrm>
          <a:prstGeom prst="rect">
            <a:avLst/>
          </a:prstGeom>
        </p:spPr>
      </p:pic>
      <p:sp>
        <p:nvSpPr>
          <p:cNvPr id="10" name="原创设计师QQ598969553      _24">
            <a:hlinkClick r:id="rId4" action="ppaction://hlinksldjump"/>
          </p:cNvPr>
          <p:cNvSpPr>
            <a:spLocks noEditPoints="1"/>
          </p:cNvSpPr>
          <p:nvPr/>
        </p:nvSpPr>
        <p:spPr bwMode="auto">
          <a:xfrm>
            <a:off x="8897417" y="4885810"/>
            <a:ext cx="246583" cy="257690"/>
          </a:xfrm>
          <a:custGeom>
            <a:avLst/>
            <a:gdLst>
              <a:gd name="T0" fmla="*/ 81 w 94"/>
              <a:gd name="T1" fmla="*/ 57 h 98"/>
              <a:gd name="T2" fmla="*/ 81 w 94"/>
              <a:gd name="T3" fmla="*/ 95 h 98"/>
              <a:gd name="T4" fmla="*/ 81 w 94"/>
              <a:gd name="T5" fmla="*/ 98 h 98"/>
              <a:gd name="T6" fmla="*/ 78 w 94"/>
              <a:gd name="T7" fmla="*/ 98 h 98"/>
              <a:gd name="T8" fmla="*/ 67 w 94"/>
              <a:gd name="T9" fmla="*/ 98 h 98"/>
              <a:gd name="T10" fmla="*/ 67 w 94"/>
              <a:gd name="T11" fmla="*/ 68 h 98"/>
              <a:gd name="T12" fmla="*/ 62 w 94"/>
              <a:gd name="T13" fmla="*/ 64 h 98"/>
              <a:gd name="T14" fmla="*/ 49 w 94"/>
              <a:gd name="T15" fmla="*/ 64 h 98"/>
              <a:gd name="T16" fmla="*/ 45 w 94"/>
              <a:gd name="T17" fmla="*/ 68 h 98"/>
              <a:gd name="T18" fmla="*/ 45 w 94"/>
              <a:gd name="T19" fmla="*/ 98 h 98"/>
              <a:gd name="T20" fmla="*/ 15 w 94"/>
              <a:gd name="T21" fmla="*/ 98 h 98"/>
              <a:gd name="T22" fmla="*/ 12 w 94"/>
              <a:gd name="T23" fmla="*/ 98 h 98"/>
              <a:gd name="T24" fmla="*/ 12 w 94"/>
              <a:gd name="T25" fmla="*/ 95 h 98"/>
              <a:gd name="T26" fmla="*/ 12 w 94"/>
              <a:gd name="T27" fmla="*/ 57 h 98"/>
              <a:gd name="T28" fmla="*/ 3 w 94"/>
              <a:gd name="T29" fmla="*/ 57 h 98"/>
              <a:gd name="T30" fmla="*/ 0 w 94"/>
              <a:gd name="T31" fmla="*/ 50 h 98"/>
              <a:gd name="T32" fmla="*/ 44 w 94"/>
              <a:gd name="T33" fmla="*/ 3 h 98"/>
              <a:gd name="T34" fmla="*/ 47 w 94"/>
              <a:gd name="T35" fmla="*/ 0 h 98"/>
              <a:gd name="T36" fmla="*/ 50 w 94"/>
              <a:gd name="T37" fmla="*/ 3 h 98"/>
              <a:gd name="T38" fmla="*/ 94 w 94"/>
              <a:gd name="T39" fmla="*/ 50 h 98"/>
              <a:gd name="T40" fmla="*/ 90 w 94"/>
              <a:gd name="T41" fmla="*/ 57 h 98"/>
              <a:gd name="T42" fmla="*/ 81 w 94"/>
              <a:gd name="T43" fmla="*/ 57 h 98"/>
              <a:gd name="T44" fmla="*/ 74 w 94"/>
              <a:gd name="T45" fmla="*/ 8 h 98"/>
              <a:gd name="T46" fmla="*/ 77 w 94"/>
              <a:gd name="T47" fmla="*/ 8 h 98"/>
              <a:gd name="T48" fmla="*/ 77 w 94"/>
              <a:gd name="T49" fmla="*/ 2 h 98"/>
              <a:gd name="T50" fmla="*/ 61 w 94"/>
              <a:gd name="T51" fmla="*/ 2 h 98"/>
              <a:gd name="T52" fmla="*/ 61 w 94"/>
              <a:gd name="T53" fmla="*/ 8 h 98"/>
              <a:gd name="T54" fmla="*/ 64 w 94"/>
              <a:gd name="T55" fmla="*/ 8 h 98"/>
              <a:gd name="T56" fmla="*/ 64 w 94"/>
              <a:gd name="T57" fmla="*/ 13 h 98"/>
              <a:gd name="T58" fmla="*/ 74 w 94"/>
              <a:gd name="T59" fmla="*/ 25 h 98"/>
              <a:gd name="T60" fmla="*/ 74 w 94"/>
              <a:gd name="T6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ea typeface="微软雅黑" panose="020B0503020204020204" pitchFamily="34" charset="-122"/>
            </a:endParaRPr>
          </a:p>
        </p:txBody>
      </p:sp>
    </p:spTree>
    <p:extLst>
      <p:ext uri="{BB962C8B-B14F-4D97-AF65-F5344CB8AC3E}">
        <p14:creationId xmlns:p14="http://schemas.microsoft.com/office/powerpoint/2010/main" xmlns="" val="1693641433"/>
      </p:ext>
    </p:extLst>
  </p:cSld>
  <p:clrMapOvr>
    <a:masterClrMapping/>
  </p:clrMapOvr>
  <p:transition spd="slow" advTm="0">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8596" y="214297"/>
            <a:ext cx="6215106" cy="646331"/>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注意事项</a:t>
            </a: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关于浏览器</a:t>
            </a:r>
          </a:p>
          <a:p>
            <a:endParaRPr lang="zh-CN" altLang="en-US" b="1" dirty="0">
              <a:latin typeface="微软雅黑" panose="020B0503020204020204" pitchFamily="34" charset="-122"/>
              <a:ea typeface="微软雅黑" panose="020B0503020204020204" pitchFamily="34" charset="-122"/>
            </a:endParaRPr>
          </a:p>
        </p:txBody>
      </p:sp>
      <p:pic>
        <p:nvPicPr>
          <p:cNvPr id="3" name="Picture 5"/>
          <p:cNvPicPr>
            <a:picLocks noChangeAspect="1" noChangeArrowheads="1"/>
          </p:cNvPicPr>
          <p:nvPr/>
        </p:nvPicPr>
        <p:blipFill>
          <a:blip r:embed="rId3" cstate="print"/>
          <a:srcRect/>
          <a:stretch>
            <a:fillRect/>
          </a:stretch>
        </p:blipFill>
        <p:spPr bwMode="auto">
          <a:xfrm>
            <a:off x="7429520" y="0"/>
            <a:ext cx="1685925" cy="657208"/>
          </a:xfrm>
          <a:prstGeom prst="rect">
            <a:avLst/>
          </a:prstGeom>
          <a:noFill/>
          <a:ln w="9525">
            <a:noFill/>
            <a:miter lim="800000"/>
            <a:headEnd/>
            <a:tailEnd/>
          </a:ln>
          <a:effectLst/>
        </p:spPr>
      </p:pic>
      <p:sp>
        <p:nvSpPr>
          <p:cNvPr id="43" name="原创设计师QQ598969553      _24">
            <a:hlinkClick r:id="rId4" action="ppaction://hlinksldjump"/>
          </p:cNvPr>
          <p:cNvSpPr>
            <a:spLocks noEditPoints="1"/>
          </p:cNvSpPr>
          <p:nvPr/>
        </p:nvSpPr>
        <p:spPr bwMode="auto">
          <a:xfrm>
            <a:off x="8897417" y="4885810"/>
            <a:ext cx="246583" cy="257690"/>
          </a:xfrm>
          <a:custGeom>
            <a:avLst/>
            <a:gdLst>
              <a:gd name="T0" fmla="*/ 81 w 94"/>
              <a:gd name="T1" fmla="*/ 57 h 98"/>
              <a:gd name="T2" fmla="*/ 81 w 94"/>
              <a:gd name="T3" fmla="*/ 95 h 98"/>
              <a:gd name="T4" fmla="*/ 81 w 94"/>
              <a:gd name="T5" fmla="*/ 98 h 98"/>
              <a:gd name="T6" fmla="*/ 78 w 94"/>
              <a:gd name="T7" fmla="*/ 98 h 98"/>
              <a:gd name="T8" fmla="*/ 67 w 94"/>
              <a:gd name="T9" fmla="*/ 98 h 98"/>
              <a:gd name="T10" fmla="*/ 67 w 94"/>
              <a:gd name="T11" fmla="*/ 68 h 98"/>
              <a:gd name="T12" fmla="*/ 62 w 94"/>
              <a:gd name="T13" fmla="*/ 64 h 98"/>
              <a:gd name="T14" fmla="*/ 49 w 94"/>
              <a:gd name="T15" fmla="*/ 64 h 98"/>
              <a:gd name="T16" fmla="*/ 45 w 94"/>
              <a:gd name="T17" fmla="*/ 68 h 98"/>
              <a:gd name="T18" fmla="*/ 45 w 94"/>
              <a:gd name="T19" fmla="*/ 98 h 98"/>
              <a:gd name="T20" fmla="*/ 15 w 94"/>
              <a:gd name="T21" fmla="*/ 98 h 98"/>
              <a:gd name="T22" fmla="*/ 12 w 94"/>
              <a:gd name="T23" fmla="*/ 98 h 98"/>
              <a:gd name="T24" fmla="*/ 12 w 94"/>
              <a:gd name="T25" fmla="*/ 95 h 98"/>
              <a:gd name="T26" fmla="*/ 12 w 94"/>
              <a:gd name="T27" fmla="*/ 57 h 98"/>
              <a:gd name="T28" fmla="*/ 3 w 94"/>
              <a:gd name="T29" fmla="*/ 57 h 98"/>
              <a:gd name="T30" fmla="*/ 0 w 94"/>
              <a:gd name="T31" fmla="*/ 50 h 98"/>
              <a:gd name="T32" fmla="*/ 44 w 94"/>
              <a:gd name="T33" fmla="*/ 3 h 98"/>
              <a:gd name="T34" fmla="*/ 47 w 94"/>
              <a:gd name="T35" fmla="*/ 0 h 98"/>
              <a:gd name="T36" fmla="*/ 50 w 94"/>
              <a:gd name="T37" fmla="*/ 3 h 98"/>
              <a:gd name="T38" fmla="*/ 94 w 94"/>
              <a:gd name="T39" fmla="*/ 50 h 98"/>
              <a:gd name="T40" fmla="*/ 90 w 94"/>
              <a:gd name="T41" fmla="*/ 57 h 98"/>
              <a:gd name="T42" fmla="*/ 81 w 94"/>
              <a:gd name="T43" fmla="*/ 57 h 98"/>
              <a:gd name="T44" fmla="*/ 74 w 94"/>
              <a:gd name="T45" fmla="*/ 8 h 98"/>
              <a:gd name="T46" fmla="*/ 77 w 94"/>
              <a:gd name="T47" fmla="*/ 8 h 98"/>
              <a:gd name="T48" fmla="*/ 77 w 94"/>
              <a:gd name="T49" fmla="*/ 2 h 98"/>
              <a:gd name="T50" fmla="*/ 61 w 94"/>
              <a:gd name="T51" fmla="*/ 2 h 98"/>
              <a:gd name="T52" fmla="*/ 61 w 94"/>
              <a:gd name="T53" fmla="*/ 8 h 98"/>
              <a:gd name="T54" fmla="*/ 64 w 94"/>
              <a:gd name="T55" fmla="*/ 8 h 98"/>
              <a:gd name="T56" fmla="*/ 64 w 94"/>
              <a:gd name="T57" fmla="*/ 13 h 98"/>
              <a:gd name="T58" fmla="*/ 74 w 94"/>
              <a:gd name="T59" fmla="*/ 25 h 98"/>
              <a:gd name="T60" fmla="*/ 74 w 94"/>
              <a:gd name="T6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ea typeface="微软雅黑" panose="020B0503020204020204" pitchFamily="34" charset="-122"/>
            </a:endParaRPr>
          </a:p>
        </p:txBody>
      </p:sp>
      <p:sp>
        <p:nvSpPr>
          <p:cNvPr id="12" name="矩形 11"/>
          <p:cNvSpPr/>
          <p:nvPr/>
        </p:nvSpPr>
        <p:spPr>
          <a:xfrm>
            <a:off x="179512" y="771550"/>
            <a:ext cx="6480720" cy="4228850"/>
          </a:xfrm>
          <a:prstGeom prst="rect">
            <a:avLst/>
          </a:prstGeom>
        </p:spPr>
        <p:txBody>
          <a:bodyPr wrap="square">
            <a:spAutoFit/>
          </a:bodyPr>
          <a:lstStyle/>
          <a:p>
            <a:pPr>
              <a:lnSpc>
                <a:spcPct val="120000"/>
              </a:lnSpc>
            </a:pPr>
            <a:r>
              <a:rPr lang="zh-CN" altLang="en-US" sz="1400" b="1" dirty="0" smtClean="0">
                <a:solidFill>
                  <a:schemeClr val="tx1">
                    <a:lumMod val="75000"/>
                    <a:lumOff val="25000"/>
                  </a:schemeClr>
                </a:solidFill>
                <a:latin typeface="微软雅黑" pitchFamily="34" charset="-122"/>
                <a:ea typeface="微软雅黑" pitchFamily="34" charset="-122"/>
              </a:rPr>
              <a:t>新版本系统，因一些安全方面要求原因，系统进行了相关的安全加固优化，使用的新方式官方不兼容</a:t>
            </a:r>
            <a:r>
              <a:rPr lang="en-US" altLang="zh-CN" sz="1400" b="1" dirty="0" smtClean="0">
                <a:solidFill>
                  <a:schemeClr val="tx1">
                    <a:lumMod val="75000"/>
                    <a:lumOff val="25000"/>
                  </a:schemeClr>
                </a:solidFill>
                <a:latin typeface="微软雅黑" pitchFamily="34" charset="-122"/>
                <a:ea typeface="微软雅黑" pitchFamily="34" charset="-122"/>
              </a:rPr>
              <a:t>IE9</a:t>
            </a:r>
            <a:r>
              <a:rPr lang="zh-CN" altLang="en-US" sz="1400" b="1" dirty="0" smtClean="0">
                <a:solidFill>
                  <a:schemeClr val="tx1">
                    <a:lumMod val="75000"/>
                    <a:lumOff val="25000"/>
                  </a:schemeClr>
                </a:solidFill>
                <a:latin typeface="微软雅黑" pitchFamily="34" charset="-122"/>
                <a:ea typeface="微软雅黑" pitchFamily="34" charset="-122"/>
              </a:rPr>
              <a:t>以下浏览器</a:t>
            </a:r>
            <a:r>
              <a:rPr lang="en-US" altLang="zh-CN" sz="1400" b="1" dirty="0" smtClean="0">
                <a:solidFill>
                  <a:schemeClr val="tx1">
                    <a:lumMod val="75000"/>
                    <a:lumOff val="25000"/>
                  </a:schemeClr>
                </a:solidFill>
                <a:latin typeface="微软雅黑" pitchFamily="34" charset="-122"/>
                <a:ea typeface="微软雅黑" pitchFamily="34" charset="-122"/>
              </a:rPr>
              <a:t>(360</a:t>
            </a:r>
            <a:r>
              <a:rPr lang="zh-CN" altLang="en-US" sz="1400" b="1" dirty="0" smtClean="0">
                <a:solidFill>
                  <a:schemeClr val="tx1">
                    <a:lumMod val="75000"/>
                    <a:lumOff val="25000"/>
                  </a:schemeClr>
                </a:solidFill>
                <a:latin typeface="微软雅黑" pitchFamily="34" charset="-122"/>
                <a:ea typeface="微软雅黑" pitchFamily="34" charset="-122"/>
              </a:rPr>
              <a:t>、搜狗等浏览器兼容模式等同于使用</a:t>
            </a:r>
            <a:r>
              <a:rPr lang="en-US" altLang="zh-CN" sz="1400" b="1" dirty="0" smtClean="0">
                <a:solidFill>
                  <a:schemeClr val="tx1">
                    <a:lumMod val="75000"/>
                    <a:lumOff val="25000"/>
                  </a:schemeClr>
                </a:solidFill>
                <a:latin typeface="微软雅黑" pitchFamily="34" charset="-122"/>
                <a:ea typeface="微软雅黑" pitchFamily="34" charset="-122"/>
              </a:rPr>
              <a:t>IE</a:t>
            </a:r>
            <a:r>
              <a:rPr lang="zh-CN" altLang="en-US" sz="1400" b="1" dirty="0" smtClean="0">
                <a:solidFill>
                  <a:schemeClr val="tx1">
                    <a:lumMod val="75000"/>
                    <a:lumOff val="25000"/>
                  </a:schemeClr>
                </a:solidFill>
                <a:latin typeface="微软雅黑" pitchFamily="34" charset="-122"/>
                <a:ea typeface="微软雅黑" pitchFamily="34" charset="-122"/>
              </a:rPr>
              <a:t>，所以要以</a:t>
            </a:r>
            <a:r>
              <a:rPr lang="en-US" altLang="zh-CN" sz="1400" b="1" dirty="0" smtClean="0">
                <a:solidFill>
                  <a:schemeClr val="tx1">
                    <a:lumMod val="75000"/>
                    <a:lumOff val="25000"/>
                  </a:schemeClr>
                </a:solidFill>
                <a:latin typeface="微软雅黑" pitchFamily="34" charset="-122"/>
                <a:ea typeface="微软雅黑" pitchFamily="34" charset="-122"/>
              </a:rPr>
              <a:t>IE</a:t>
            </a:r>
            <a:r>
              <a:rPr lang="zh-CN" altLang="en-US" sz="1400" b="1" dirty="0" smtClean="0">
                <a:solidFill>
                  <a:schemeClr val="tx1">
                    <a:lumMod val="75000"/>
                    <a:lumOff val="25000"/>
                  </a:schemeClr>
                </a:solidFill>
                <a:latin typeface="微软雅黑" pitchFamily="34" charset="-122"/>
                <a:ea typeface="微软雅黑" pitchFamily="34" charset="-122"/>
              </a:rPr>
              <a:t>浏览器版本为准</a:t>
            </a:r>
            <a:r>
              <a:rPr lang="en-US" altLang="zh-CN" sz="1400" b="1" dirty="0" smtClean="0">
                <a:solidFill>
                  <a:schemeClr val="tx1">
                    <a:lumMod val="75000"/>
                    <a:lumOff val="25000"/>
                  </a:schemeClr>
                </a:solidFill>
                <a:latin typeface="微软雅黑" pitchFamily="34" charset="-122"/>
                <a:ea typeface="微软雅黑" pitchFamily="34" charset="-122"/>
              </a:rPr>
              <a:t>)</a:t>
            </a:r>
            <a:r>
              <a:rPr lang="zh-CN" altLang="en-US" sz="1400" b="1" dirty="0" smtClean="0">
                <a:solidFill>
                  <a:schemeClr val="tx1">
                    <a:lumMod val="75000"/>
                    <a:lumOff val="25000"/>
                  </a:schemeClr>
                </a:solidFill>
                <a:latin typeface="微软雅黑" pitchFamily="34" charset="-122"/>
                <a:ea typeface="微软雅黑" pitchFamily="34" charset="-122"/>
              </a:rPr>
              <a:t>。</a:t>
            </a:r>
            <a:endParaRPr lang="en-US" altLang="zh-CN" sz="1400" b="1" dirty="0" smtClean="0">
              <a:solidFill>
                <a:schemeClr val="tx1">
                  <a:lumMod val="75000"/>
                  <a:lumOff val="25000"/>
                </a:schemeClr>
              </a:solidFill>
              <a:latin typeface="微软雅黑" pitchFamily="34" charset="-122"/>
              <a:ea typeface="微软雅黑" pitchFamily="34" charset="-122"/>
            </a:endParaRPr>
          </a:p>
          <a:p>
            <a:pPr>
              <a:lnSpc>
                <a:spcPct val="120000"/>
              </a:lnSpc>
            </a:pPr>
            <a:endParaRPr lang="en-US" altLang="zh-CN" sz="1400" b="1" dirty="0" smtClean="0">
              <a:solidFill>
                <a:schemeClr val="tx1">
                  <a:lumMod val="75000"/>
                  <a:lumOff val="25000"/>
                </a:schemeClr>
              </a:solidFill>
              <a:latin typeface="微软雅黑" pitchFamily="34" charset="-122"/>
              <a:ea typeface="微软雅黑" pitchFamily="34" charset="-122"/>
            </a:endParaRPr>
          </a:p>
          <a:p>
            <a:pPr>
              <a:lnSpc>
                <a:spcPct val="120000"/>
              </a:lnSpc>
            </a:pPr>
            <a:r>
              <a:rPr lang="zh-CN" altLang="en-US" sz="1400" b="1" dirty="0" smtClean="0">
                <a:solidFill>
                  <a:schemeClr val="tx1">
                    <a:lumMod val="75000"/>
                    <a:lumOff val="25000"/>
                  </a:schemeClr>
                </a:solidFill>
                <a:latin typeface="微软雅黑" pitchFamily="34" charset="-122"/>
                <a:ea typeface="微软雅黑" pitchFamily="34" charset="-122"/>
              </a:rPr>
              <a:t>情况一、用户电脑</a:t>
            </a:r>
            <a:r>
              <a:rPr lang="en-US" altLang="zh-CN" sz="1400" b="1" dirty="0" smtClean="0">
                <a:solidFill>
                  <a:schemeClr val="tx1">
                    <a:lumMod val="75000"/>
                    <a:lumOff val="25000"/>
                  </a:schemeClr>
                </a:solidFill>
                <a:latin typeface="微软雅黑" pitchFamily="34" charset="-122"/>
                <a:ea typeface="微软雅黑" pitchFamily="34" charset="-122"/>
              </a:rPr>
              <a:t>Win </a:t>
            </a:r>
            <a:r>
              <a:rPr lang="en-US" altLang="zh-CN" sz="1400" b="1" dirty="0" err="1" smtClean="0">
                <a:solidFill>
                  <a:schemeClr val="tx1">
                    <a:lumMod val="75000"/>
                    <a:lumOff val="25000"/>
                  </a:schemeClr>
                </a:solidFill>
                <a:latin typeface="微软雅黑" pitchFamily="34" charset="-122"/>
                <a:ea typeface="微软雅黑" pitchFamily="34" charset="-122"/>
              </a:rPr>
              <a:t>Xp</a:t>
            </a:r>
            <a:r>
              <a:rPr lang="zh-CN" altLang="en-US" sz="1400" b="1" dirty="0" smtClean="0">
                <a:solidFill>
                  <a:schemeClr val="tx1">
                    <a:lumMod val="75000"/>
                    <a:lumOff val="25000"/>
                  </a:schemeClr>
                </a:solidFill>
                <a:latin typeface="微软雅黑" pitchFamily="34" charset="-122"/>
                <a:ea typeface="微软雅黑" pitchFamily="34" charset="-122"/>
              </a:rPr>
              <a:t>操作系统</a:t>
            </a:r>
            <a:endParaRPr lang="en-US" altLang="zh-CN" sz="1400" b="1" dirty="0" smtClean="0">
              <a:solidFill>
                <a:schemeClr val="tx1">
                  <a:lumMod val="75000"/>
                  <a:lumOff val="25000"/>
                </a:schemeClr>
              </a:solidFill>
              <a:latin typeface="微软雅黑" pitchFamily="34" charset="-122"/>
              <a:ea typeface="微软雅黑" pitchFamily="34" charset="-122"/>
            </a:endParaRPr>
          </a:p>
          <a:p>
            <a:pPr>
              <a:lnSpc>
                <a:spcPct val="120000"/>
              </a:lnSpc>
            </a:pPr>
            <a:r>
              <a:rPr lang="zh-CN" altLang="en-US" sz="1400" b="1" dirty="0" smtClean="0">
                <a:solidFill>
                  <a:schemeClr val="tx1">
                    <a:lumMod val="75000"/>
                    <a:lumOff val="25000"/>
                  </a:schemeClr>
                </a:solidFill>
                <a:latin typeface="微软雅黑" pitchFamily="34" charset="-122"/>
                <a:ea typeface="微软雅黑" pitchFamily="34" charset="-122"/>
              </a:rPr>
              <a:t>该操作系统最高只能升级到</a:t>
            </a:r>
            <a:r>
              <a:rPr lang="en-US" altLang="zh-CN" sz="1400" b="1" dirty="0" smtClean="0">
                <a:solidFill>
                  <a:schemeClr val="tx1">
                    <a:lumMod val="75000"/>
                    <a:lumOff val="25000"/>
                  </a:schemeClr>
                </a:solidFill>
                <a:latin typeface="微软雅黑" pitchFamily="34" charset="-122"/>
                <a:ea typeface="微软雅黑" pitchFamily="34" charset="-122"/>
              </a:rPr>
              <a:t>IE8 </a:t>
            </a:r>
            <a:r>
              <a:rPr lang="zh-CN" altLang="en-US" sz="1400" b="1" dirty="0" smtClean="0">
                <a:solidFill>
                  <a:schemeClr val="tx1">
                    <a:lumMod val="75000"/>
                    <a:lumOff val="25000"/>
                  </a:schemeClr>
                </a:solidFill>
                <a:latin typeface="微软雅黑" pitchFamily="34" charset="-122"/>
                <a:ea typeface="微软雅黑" pitchFamily="34" charset="-122"/>
              </a:rPr>
              <a:t>所以打开系统会提示浏览器版本过低无法正常使用系统，建议使用谷歌浏览器。</a:t>
            </a:r>
            <a:endParaRPr lang="en-US" altLang="zh-CN" sz="1400" b="1" dirty="0" smtClean="0">
              <a:solidFill>
                <a:schemeClr val="tx1">
                  <a:lumMod val="75000"/>
                  <a:lumOff val="25000"/>
                </a:schemeClr>
              </a:solidFill>
              <a:latin typeface="微软雅黑" pitchFamily="34" charset="-122"/>
              <a:ea typeface="微软雅黑" pitchFamily="34" charset="-122"/>
            </a:endParaRPr>
          </a:p>
          <a:p>
            <a:pPr>
              <a:lnSpc>
                <a:spcPct val="120000"/>
              </a:lnSpc>
            </a:pPr>
            <a:endParaRPr lang="en-US" altLang="zh-CN" sz="1400" b="1" dirty="0" smtClean="0">
              <a:solidFill>
                <a:schemeClr val="tx1">
                  <a:lumMod val="75000"/>
                  <a:lumOff val="25000"/>
                </a:schemeClr>
              </a:solidFill>
              <a:latin typeface="微软雅黑" pitchFamily="34" charset="-122"/>
              <a:ea typeface="微软雅黑" pitchFamily="34" charset="-122"/>
            </a:endParaRPr>
          </a:p>
          <a:p>
            <a:pPr>
              <a:lnSpc>
                <a:spcPct val="120000"/>
              </a:lnSpc>
            </a:pPr>
            <a:r>
              <a:rPr lang="zh-CN" altLang="en-US" sz="1400" b="1" dirty="0" smtClean="0">
                <a:solidFill>
                  <a:schemeClr val="tx1">
                    <a:lumMod val="75000"/>
                    <a:lumOff val="25000"/>
                  </a:schemeClr>
                </a:solidFill>
                <a:latin typeface="微软雅黑" pitchFamily="34" charset="-122"/>
                <a:ea typeface="微软雅黑" pitchFamily="34" charset="-122"/>
              </a:rPr>
              <a:t>情况二、用户电脑</a:t>
            </a:r>
            <a:r>
              <a:rPr lang="en-US" altLang="zh-CN" sz="1400" b="1" dirty="0" smtClean="0">
                <a:solidFill>
                  <a:schemeClr val="tx1">
                    <a:lumMod val="75000"/>
                    <a:lumOff val="25000"/>
                  </a:schemeClr>
                </a:solidFill>
                <a:latin typeface="微软雅黑" pitchFamily="34" charset="-122"/>
                <a:ea typeface="微软雅黑" pitchFamily="34" charset="-122"/>
              </a:rPr>
              <a:t>Win 7 </a:t>
            </a:r>
            <a:r>
              <a:rPr lang="zh-CN" altLang="en-US" sz="1400" b="1" dirty="0" smtClean="0">
                <a:solidFill>
                  <a:schemeClr val="tx1">
                    <a:lumMod val="75000"/>
                    <a:lumOff val="25000"/>
                  </a:schemeClr>
                </a:solidFill>
                <a:latin typeface="微软雅黑" pitchFamily="34" charset="-122"/>
                <a:ea typeface="微软雅黑" pitchFamily="34" charset="-122"/>
              </a:rPr>
              <a:t>操作系统</a:t>
            </a:r>
            <a:endParaRPr lang="en-US" altLang="zh-CN" sz="1400" b="1" dirty="0" smtClean="0">
              <a:solidFill>
                <a:schemeClr val="tx1">
                  <a:lumMod val="75000"/>
                  <a:lumOff val="25000"/>
                </a:schemeClr>
              </a:solidFill>
              <a:latin typeface="微软雅黑" pitchFamily="34" charset="-122"/>
              <a:ea typeface="微软雅黑" pitchFamily="34" charset="-122"/>
            </a:endParaRPr>
          </a:p>
          <a:p>
            <a:pPr>
              <a:lnSpc>
                <a:spcPct val="120000"/>
              </a:lnSpc>
            </a:pPr>
            <a:r>
              <a:rPr lang="zh-CN" altLang="en-US" sz="1400" b="1" dirty="0" smtClean="0">
                <a:solidFill>
                  <a:schemeClr val="tx1">
                    <a:lumMod val="75000"/>
                    <a:lumOff val="25000"/>
                  </a:schemeClr>
                </a:solidFill>
                <a:latin typeface="微软雅黑" pitchFamily="34" charset="-122"/>
                <a:ea typeface="微软雅黑" pitchFamily="34" charset="-122"/>
              </a:rPr>
              <a:t>如果浏览器为</a:t>
            </a:r>
            <a:r>
              <a:rPr lang="en-US" altLang="zh-CN" sz="1400" b="1" dirty="0" smtClean="0">
                <a:solidFill>
                  <a:schemeClr val="tx1">
                    <a:lumMod val="75000"/>
                    <a:lumOff val="25000"/>
                  </a:schemeClr>
                </a:solidFill>
                <a:latin typeface="微软雅黑" pitchFamily="34" charset="-122"/>
                <a:ea typeface="微软雅黑" pitchFamily="34" charset="-122"/>
              </a:rPr>
              <a:t>IE8</a:t>
            </a:r>
            <a:r>
              <a:rPr lang="zh-CN" altLang="en-US" sz="1400" b="1" dirty="0" smtClean="0">
                <a:solidFill>
                  <a:schemeClr val="tx1">
                    <a:lumMod val="75000"/>
                    <a:lumOff val="25000"/>
                  </a:schemeClr>
                </a:solidFill>
                <a:latin typeface="微软雅黑" pitchFamily="34" charset="-122"/>
                <a:ea typeface="微软雅黑" pitchFamily="34" charset="-122"/>
              </a:rPr>
              <a:t>版本的，同样无法正常使用，但是可以升级浏览器至</a:t>
            </a:r>
            <a:r>
              <a:rPr lang="en-US" altLang="zh-CN" sz="1400" b="1" dirty="0" smtClean="0">
                <a:solidFill>
                  <a:schemeClr val="tx1">
                    <a:lumMod val="75000"/>
                    <a:lumOff val="25000"/>
                  </a:schemeClr>
                </a:solidFill>
                <a:latin typeface="微软雅黑" pitchFamily="34" charset="-122"/>
                <a:ea typeface="微软雅黑" pitchFamily="34" charset="-122"/>
              </a:rPr>
              <a:t>IE11 </a:t>
            </a:r>
            <a:r>
              <a:rPr lang="zh-CN" altLang="en-US" sz="1400" b="1" dirty="0" smtClean="0">
                <a:solidFill>
                  <a:schemeClr val="tx1">
                    <a:lumMod val="75000"/>
                    <a:lumOff val="25000"/>
                  </a:schemeClr>
                </a:solidFill>
                <a:latin typeface="微软雅黑" pitchFamily="34" charset="-122"/>
                <a:ea typeface="微软雅黑" pitchFamily="34" charset="-122"/>
              </a:rPr>
              <a:t>或是也使用谷歌浏览器</a:t>
            </a:r>
            <a:endParaRPr lang="en-US" altLang="zh-CN" sz="1400" b="1" dirty="0" smtClean="0">
              <a:solidFill>
                <a:schemeClr val="tx1">
                  <a:lumMod val="75000"/>
                  <a:lumOff val="25000"/>
                </a:schemeClr>
              </a:solidFill>
              <a:latin typeface="微软雅黑" pitchFamily="34" charset="-122"/>
              <a:ea typeface="微软雅黑" pitchFamily="34" charset="-122"/>
            </a:endParaRPr>
          </a:p>
          <a:p>
            <a:pPr>
              <a:lnSpc>
                <a:spcPct val="120000"/>
              </a:lnSpc>
            </a:pPr>
            <a:endParaRPr lang="en-US" altLang="zh-CN" sz="1400" b="1" dirty="0" smtClean="0">
              <a:solidFill>
                <a:schemeClr val="tx1">
                  <a:lumMod val="75000"/>
                  <a:lumOff val="25000"/>
                </a:schemeClr>
              </a:solidFill>
              <a:latin typeface="微软雅黑" pitchFamily="34" charset="-122"/>
              <a:ea typeface="微软雅黑" pitchFamily="34" charset="-122"/>
            </a:endParaRPr>
          </a:p>
          <a:p>
            <a:pPr>
              <a:lnSpc>
                <a:spcPct val="120000"/>
              </a:lnSpc>
            </a:pPr>
            <a:r>
              <a:rPr lang="zh-CN" altLang="en-US" sz="1400" b="1" dirty="0" smtClean="0">
                <a:solidFill>
                  <a:schemeClr val="tx1">
                    <a:lumMod val="75000"/>
                    <a:lumOff val="25000"/>
                  </a:schemeClr>
                </a:solidFill>
                <a:latin typeface="微软雅黑" pitchFamily="34" charset="-122"/>
                <a:ea typeface="微软雅黑" pitchFamily="34" charset="-122"/>
              </a:rPr>
              <a:t>其它 、县乡镇操作用户使用身份证读卡</a:t>
            </a:r>
            <a:r>
              <a:rPr lang="zh-CN" altLang="en-US" sz="1400" b="1" dirty="0" smtClean="0">
                <a:solidFill>
                  <a:schemeClr val="tx1">
                    <a:lumMod val="75000"/>
                    <a:lumOff val="25000"/>
                  </a:schemeClr>
                </a:solidFill>
                <a:latin typeface="微软雅黑" pitchFamily="34" charset="-122"/>
                <a:ea typeface="微软雅黑" pitchFamily="34" charset="-122"/>
              </a:rPr>
              <a:t>器</a:t>
            </a:r>
            <a:r>
              <a:rPr lang="zh-CN" altLang="en-US" sz="1400" b="1" dirty="0" smtClean="0">
                <a:solidFill>
                  <a:schemeClr val="tx1">
                    <a:lumMod val="75000"/>
                    <a:lumOff val="25000"/>
                  </a:schemeClr>
                </a:solidFill>
                <a:latin typeface="微软雅黑" pitchFamily="34" charset="-122"/>
                <a:ea typeface="微软雅黑" pitchFamily="34" charset="-122"/>
              </a:rPr>
              <a:t>或高拍仪</a:t>
            </a:r>
            <a:r>
              <a:rPr lang="zh-CN" altLang="en-US" sz="1400" b="1" dirty="0" smtClean="0">
                <a:solidFill>
                  <a:schemeClr val="tx1">
                    <a:lumMod val="75000"/>
                    <a:lumOff val="25000"/>
                  </a:schemeClr>
                </a:solidFill>
                <a:latin typeface="微软雅黑" pitchFamily="34" charset="-122"/>
                <a:ea typeface="微软雅黑" pitchFamily="34" charset="-122"/>
              </a:rPr>
              <a:t>的</a:t>
            </a:r>
            <a:endParaRPr lang="en-US" altLang="zh-CN" sz="1400" b="1" dirty="0" smtClean="0">
              <a:solidFill>
                <a:schemeClr val="tx1">
                  <a:lumMod val="75000"/>
                  <a:lumOff val="25000"/>
                </a:schemeClr>
              </a:solidFill>
              <a:latin typeface="微软雅黑" pitchFamily="34" charset="-122"/>
              <a:ea typeface="微软雅黑" pitchFamily="34" charset="-122"/>
            </a:endParaRPr>
          </a:p>
          <a:p>
            <a:pPr>
              <a:lnSpc>
                <a:spcPct val="120000"/>
              </a:lnSpc>
            </a:pPr>
            <a:r>
              <a:rPr lang="zh-CN" altLang="en-US" sz="1400" b="1" dirty="0" smtClean="0">
                <a:solidFill>
                  <a:schemeClr val="tx1">
                    <a:lumMod val="75000"/>
                    <a:lumOff val="25000"/>
                  </a:schemeClr>
                </a:solidFill>
                <a:latin typeface="微软雅黑" pitchFamily="34" charset="-122"/>
                <a:ea typeface="微软雅黑" pitchFamily="34" charset="-122"/>
              </a:rPr>
              <a:t>因身份证读卡器必须在</a:t>
            </a:r>
            <a:r>
              <a:rPr lang="en-US" altLang="zh-CN" sz="1400" b="1" dirty="0" smtClean="0">
                <a:solidFill>
                  <a:schemeClr val="tx1">
                    <a:lumMod val="75000"/>
                    <a:lumOff val="25000"/>
                  </a:schemeClr>
                </a:solidFill>
                <a:latin typeface="微软雅黑" pitchFamily="34" charset="-122"/>
                <a:ea typeface="微软雅黑" pitchFamily="34" charset="-122"/>
              </a:rPr>
              <a:t>IE</a:t>
            </a:r>
            <a:r>
              <a:rPr lang="zh-CN" altLang="en-US" sz="1400" b="1" dirty="0" smtClean="0">
                <a:solidFill>
                  <a:schemeClr val="tx1">
                    <a:lumMod val="75000"/>
                    <a:lumOff val="25000"/>
                  </a:schemeClr>
                </a:solidFill>
                <a:latin typeface="微软雅黑" pitchFamily="34" charset="-122"/>
                <a:ea typeface="微软雅黑" pitchFamily="34" charset="-122"/>
              </a:rPr>
              <a:t>模式下使用，所以</a:t>
            </a:r>
            <a:r>
              <a:rPr lang="en-US" altLang="zh-CN" sz="1400" b="1" dirty="0" smtClean="0">
                <a:solidFill>
                  <a:schemeClr val="tx1">
                    <a:lumMod val="75000"/>
                    <a:lumOff val="25000"/>
                  </a:schemeClr>
                </a:solidFill>
                <a:latin typeface="微软雅黑" pitchFamily="34" charset="-122"/>
                <a:ea typeface="微软雅黑" pitchFamily="34" charset="-122"/>
              </a:rPr>
              <a:t>XP</a:t>
            </a:r>
            <a:r>
              <a:rPr lang="zh-CN" altLang="en-US" sz="1400" b="1" dirty="0" smtClean="0">
                <a:solidFill>
                  <a:schemeClr val="tx1">
                    <a:lumMod val="75000"/>
                    <a:lumOff val="25000"/>
                  </a:schemeClr>
                </a:solidFill>
                <a:latin typeface="微软雅黑" pitchFamily="34" charset="-122"/>
                <a:ea typeface="微软雅黑" pitchFamily="34" charset="-122"/>
              </a:rPr>
              <a:t>用户就必须变更操作系统（建议更换为</a:t>
            </a:r>
            <a:r>
              <a:rPr lang="en-US" altLang="zh-CN" sz="1400" b="1" dirty="0" smtClean="0">
                <a:solidFill>
                  <a:schemeClr val="tx1">
                    <a:lumMod val="75000"/>
                    <a:lumOff val="25000"/>
                  </a:schemeClr>
                </a:solidFill>
                <a:latin typeface="微软雅黑" pitchFamily="34" charset="-122"/>
                <a:ea typeface="微软雅黑" pitchFamily="34" charset="-122"/>
              </a:rPr>
              <a:t>Win 7 </a:t>
            </a:r>
            <a:r>
              <a:rPr lang="zh-CN" altLang="en-US" sz="1400" b="1" dirty="0" smtClean="0">
                <a:solidFill>
                  <a:schemeClr val="tx1">
                    <a:lumMod val="75000"/>
                    <a:lumOff val="25000"/>
                  </a:schemeClr>
                </a:solidFill>
                <a:latin typeface="微软雅黑" pitchFamily="34" charset="-122"/>
                <a:ea typeface="微软雅黑" pitchFamily="34" charset="-122"/>
              </a:rPr>
              <a:t>旗舰版</a:t>
            </a:r>
            <a:r>
              <a:rPr lang="en-US" altLang="zh-CN" sz="1400" b="1" dirty="0" smtClean="0">
                <a:solidFill>
                  <a:schemeClr val="tx1">
                    <a:lumMod val="75000"/>
                    <a:lumOff val="25000"/>
                  </a:schemeClr>
                </a:solidFill>
                <a:latin typeface="微软雅黑" pitchFamily="34" charset="-122"/>
                <a:ea typeface="微软雅黑" pitchFamily="34" charset="-122"/>
              </a:rPr>
              <a:t> </a:t>
            </a:r>
            <a:r>
              <a:rPr lang="zh-CN" altLang="en-US" sz="1400" b="1" dirty="0" smtClean="0">
                <a:solidFill>
                  <a:schemeClr val="tx1">
                    <a:lumMod val="75000"/>
                    <a:lumOff val="25000"/>
                  </a:schemeClr>
                </a:solidFill>
                <a:latin typeface="微软雅黑" pitchFamily="34" charset="-122"/>
                <a:ea typeface="微软雅黑" pitchFamily="34" charset="-122"/>
              </a:rPr>
              <a:t>）</a:t>
            </a:r>
            <a:endParaRPr lang="en-US" altLang="zh-CN" sz="1400" b="1" dirty="0" smtClean="0">
              <a:solidFill>
                <a:schemeClr val="tx1">
                  <a:lumMod val="75000"/>
                  <a:lumOff val="25000"/>
                </a:schemeClr>
              </a:solidFill>
              <a:latin typeface="微软雅黑" pitchFamily="34" charset="-122"/>
              <a:ea typeface="微软雅黑" pitchFamily="34" charset="-122"/>
            </a:endParaRPr>
          </a:p>
          <a:p>
            <a:pPr>
              <a:lnSpc>
                <a:spcPct val="120000"/>
              </a:lnSpc>
            </a:pPr>
            <a:endParaRPr lang="en-US" altLang="zh-CN" sz="1400" b="1" dirty="0" smtClean="0">
              <a:solidFill>
                <a:schemeClr val="tx1">
                  <a:lumMod val="75000"/>
                  <a:lumOff val="25000"/>
                </a:schemeClr>
              </a:solidFill>
              <a:latin typeface="微软雅黑" pitchFamily="34" charset="-122"/>
              <a:ea typeface="微软雅黑" pitchFamily="34" charset="-122"/>
            </a:endParaRPr>
          </a:p>
        </p:txBody>
      </p:sp>
      <p:sp>
        <p:nvSpPr>
          <p:cNvPr id="20" name="原创设计师QQ598969553      _1"/>
          <p:cNvSpPr/>
          <p:nvPr/>
        </p:nvSpPr>
        <p:spPr>
          <a:xfrm>
            <a:off x="6858016" y="1785932"/>
            <a:ext cx="2267727" cy="2621477"/>
          </a:xfrm>
          <a:prstGeom prst="round2DiagRect">
            <a:avLst/>
          </a:prstGeom>
          <a:solidFill>
            <a:srgbClr val="F7F7F7"/>
          </a:solidFill>
          <a:ln>
            <a:noFill/>
          </a:ln>
          <a:effectLst>
            <a:outerShdw blurRad="1651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0460" tIns="30230" rIns="60460" bIns="30230" rtlCol="0" anchor="ctr"/>
          <a:lstStyle/>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r>
              <a:rPr lang="zh-CN" altLang="en-US" sz="1400" b="1" dirty="0" smtClean="0">
                <a:solidFill>
                  <a:prstClr val="black">
                    <a:lumMod val="85000"/>
                    <a:lumOff val="15000"/>
                  </a:prstClr>
                </a:solidFill>
                <a:latin typeface="微软雅黑" panose="020B0503020204020204" pitchFamily="34" charset="-122"/>
                <a:ea typeface="微软雅黑" panose="020B0503020204020204" pitchFamily="34" charset="-122"/>
              </a:rPr>
              <a:t>山西万鸿科技电话</a:t>
            </a:r>
            <a:r>
              <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rPr>
              <a:t>0351-7631342</a:t>
            </a: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zh-CN" altLang="en-US" sz="1350" dirty="0">
              <a:ea typeface="微软雅黑" panose="020B0503020204020204" pitchFamily="34" charset="-122"/>
            </a:endParaRPr>
          </a:p>
        </p:txBody>
      </p:sp>
      <p:grpSp>
        <p:nvGrpSpPr>
          <p:cNvPr id="2" name="原创设计师QQ598969553      _2"/>
          <p:cNvGrpSpPr/>
          <p:nvPr/>
        </p:nvGrpSpPr>
        <p:grpSpPr>
          <a:xfrm>
            <a:off x="7295254" y="852268"/>
            <a:ext cx="1202338" cy="1020483"/>
            <a:chOff x="7109111" y="2548965"/>
            <a:chExt cx="2397222" cy="2093640"/>
          </a:xfrm>
        </p:grpSpPr>
        <p:grpSp>
          <p:nvGrpSpPr>
            <p:cNvPr id="4" name="组合 13"/>
            <p:cNvGrpSpPr/>
            <p:nvPr/>
          </p:nvGrpSpPr>
          <p:grpSpPr>
            <a:xfrm>
              <a:off x="7109111" y="2548965"/>
              <a:ext cx="2397222" cy="2093640"/>
              <a:chOff x="1511944" y="2420246"/>
              <a:chExt cx="2627152" cy="2294453"/>
            </a:xfrm>
            <a:effectLst>
              <a:outerShdw blurRad="203200" dist="38100" dir="3780000" sx="103000" sy="103000" algn="t" rotWithShape="0">
                <a:prstClr val="black">
                  <a:alpha val="25000"/>
                </a:prstClr>
              </a:outerShdw>
            </a:effectLst>
          </p:grpSpPr>
          <p:sp>
            <p:nvSpPr>
              <p:cNvPr id="25"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headEnd/>
                <a:tailEnd/>
              </a:ln>
              <a:effectLst/>
            </p:spPr>
            <p:txBody>
              <a:bodyPr vert="horz" wrap="square" lIns="68564" tIns="34282" rIns="68564" bIns="34282" numCol="1" anchor="t" anchorCtr="0" compatLnSpc="1">
                <a:prstTxWarp prst="textNoShape">
                  <a:avLst/>
                </a:prstTxWarp>
              </a:bodyPr>
              <a:lstStyle/>
              <a:p>
                <a:endParaRPr lang="zh-CN" altLang="en-US" sz="1200">
                  <a:ea typeface="微软雅黑" panose="020B0503020204020204" pitchFamily="34" charset="-122"/>
                </a:endParaRPr>
              </a:p>
            </p:txBody>
          </p:sp>
          <p:sp>
            <p:nvSpPr>
              <p:cNvPr id="26"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p:spPr>
            <p:txBody>
              <a:bodyPr vert="horz" wrap="square" lIns="68564" tIns="34282" rIns="68564" bIns="34282" numCol="1" anchor="t" anchorCtr="0" compatLnSpc="1">
                <a:prstTxWarp prst="textNoShape">
                  <a:avLst/>
                </a:prstTxWarp>
              </a:bodyPr>
              <a:lstStyle/>
              <a:p>
                <a:endParaRPr lang="zh-CN" altLang="en-US" sz="1200">
                  <a:ea typeface="微软雅黑" panose="020B0503020204020204" pitchFamily="34" charset="-122"/>
                </a:endParaRPr>
              </a:p>
            </p:txBody>
          </p:sp>
        </p:grpSp>
        <p:sp>
          <p:nvSpPr>
            <p:cNvPr id="23" name="Freeform 7"/>
            <p:cNvSpPr>
              <a:spLocks/>
            </p:cNvSpPr>
            <p:nvPr/>
          </p:nvSpPr>
          <p:spPr bwMode="auto">
            <a:xfrm>
              <a:off x="7420792" y="2825471"/>
              <a:ext cx="1773861" cy="1540628"/>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gradFill>
              <a:gsLst>
                <a:gs pos="100000">
                  <a:schemeClr val="accent1"/>
                </a:gs>
                <a:gs pos="0">
                  <a:schemeClr val="accent1">
                    <a:lumMod val="75000"/>
                  </a:schemeClr>
                </a:gs>
              </a:gsLst>
              <a:lin ang="5400000" scaled="1"/>
            </a:gradFill>
            <a:ln w="28575" cap="flat">
              <a:gradFill>
                <a:gsLst>
                  <a:gs pos="0">
                    <a:schemeClr val="accent1"/>
                  </a:gs>
                  <a:gs pos="100000">
                    <a:schemeClr val="accent1">
                      <a:lumMod val="75000"/>
                    </a:schemeClr>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prstTxWarp prst="textNoShape">
                <a:avLst/>
              </a:prstTxWarp>
            </a:bodyPr>
            <a:lstStyle/>
            <a:p>
              <a:endParaRPr lang="zh-CN" altLang="en-US" sz="1200" dirty="0">
                <a:solidFill>
                  <a:prstClr val="black"/>
                </a:solidFill>
                <a:ea typeface="微软雅黑" panose="020B0503020204020204" pitchFamily="34" charset="-122"/>
              </a:endParaRPr>
            </a:p>
          </p:txBody>
        </p:sp>
        <p:sp>
          <p:nvSpPr>
            <p:cNvPr id="24" name="TextBox 23"/>
            <p:cNvSpPr txBox="1"/>
            <p:nvPr/>
          </p:nvSpPr>
          <p:spPr>
            <a:xfrm>
              <a:off x="7802581" y="3142961"/>
              <a:ext cx="1010287" cy="947160"/>
            </a:xfrm>
            <a:prstGeom prst="rect">
              <a:avLst/>
            </a:prstGeom>
            <a:noFill/>
          </p:spPr>
          <p:txBody>
            <a:bodyPr wrap="square" rtlCol="0">
              <a:spAutoFit/>
            </a:bodyPr>
            <a:lstStyle/>
            <a:p>
              <a:r>
                <a:rPr lang="zh-CN" altLang="en-US" sz="1200" b="1" dirty="0" smtClean="0">
                  <a:solidFill>
                    <a:schemeClr val="bg1"/>
                  </a:solidFill>
                  <a:latin typeface="微软雅黑" panose="020B0503020204020204" pitchFamily="34" charset="-122"/>
                  <a:ea typeface="微软雅黑" panose="020B0503020204020204" pitchFamily="34" charset="-122"/>
                </a:rPr>
                <a:t>技术支持</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8596" y="214297"/>
            <a:ext cx="6215106" cy="646331"/>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注意事项</a:t>
            </a: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关于浏览照片提示下载脚本</a:t>
            </a:r>
          </a:p>
          <a:p>
            <a:endParaRPr lang="zh-CN" altLang="en-US" b="1" dirty="0">
              <a:latin typeface="微软雅黑" panose="020B0503020204020204" pitchFamily="34" charset="-122"/>
              <a:ea typeface="微软雅黑" panose="020B0503020204020204" pitchFamily="34" charset="-122"/>
            </a:endParaRPr>
          </a:p>
        </p:txBody>
      </p:sp>
      <p:pic>
        <p:nvPicPr>
          <p:cNvPr id="3" name="Picture 5"/>
          <p:cNvPicPr>
            <a:picLocks noChangeAspect="1" noChangeArrowheads="1"/>
          </p:cNvPicPr>
          <p:nvPr/>
        </p:nvPicPr>
        <p:blipFill>
          <a:blip r:embed="rId3" cstate="print"/>
          <a:srcRect/>
          <a:stretch>
            <a:fillRect/>
          </a:stretch>
        </p:blipFill>
        <p:spPr bwMode="auto">
          <a:xfrm>
            <a:off x="7429520" y="0"/>
            <a:ext cx="1685925" cy="657208"/>
          </a:xfrm>
          <a:prstGeom prst="rect">
            <a:avLst/>
          </a:prstGeom>
          <a:noFill/>
          <a:ln w="9525">
            <a:noFill/>
            <a:miter lim="800000"/>
            <a:headEnd/>
            <a:tailEnd/>
          </a:ln>
          <a:effectLst/>
        </p:spPr>
      </p:pic>
      <p:sp>
        <p:nvSpPr>
          <p:cNvPr id="43" name="原创设计师QQ598969553      _24">
            <a:hlinkClick r:id="rId4" action="ppaction://hlinksldjump"/>
          </p:cNvPr>
          <p:cNvSpPr>
            <a:spLocks noEditPoints="1"/>
          </p:cNvSpPr>
          <p:nvPr/>
        </p:nvSpPr>
        <p:spPr bwMode="auto">
          <a:xfrm>
            <a:off x="8897417" y="4885810"/>
            <a:ext cx="246583" cy="257690"/>
          </a:xfrm>
          <a:custGeom>
            <a:avLst/>
            <a:gdLst>
              <a:gd name="T0" fmla="*/ 81 w 94"/>
              <a:gd name="T1" fmla="*/ 57 h 98"/>
              <a:gd name="T2" fmla="*/ 81 w 94"/>
              <a:gd name="T3" fmla="*/ 95 h 98"/>
              <a:gd name="T4" fmla="*/ 81 w 94"/>
              <a:gd name="T5" fmla="*/ 98 h 98"/>
              <a:gd name="T6" fmla="*/ 78 w 94"/>
              <a:gd name="T7" fmla="*/ 98 h 98"/>
              <a:gd name="T8" fmla="*/ 67 w 94"/>
              <a:gd name="T9" fmla="*/ 98 h 98"/>
              <a:gd name="T10" fmla="*/ 67 w 94"/>
              <a:gd name="T11" fmla="*/ 68 h 98"/>
              <a:gd name="T12" fmla="*/ 62 w 94"/>
              <a:gd name="T13" fmla="*/ 64 h 98"/>
              <a:gd name="T14" fmla="*/ 49 w 94"/>
              <a:gd name="T15" fmla="*/ 64 h 98"/>
              <a:gd name="T16" fmla="*/ 45 w 94"/>
              <a:gd name="T17" fmla="*/ 68 h 98"/>
              <a:gd name="T18" fmla="*/ 45 w 94"/>
              <a:gd name="T19" fmla="*/ 98 h 98"/>
              <a:gd name="T20" fmla="*/ 15 w 94"/>
              <a:gd name="T21" fmla="*/ 98 h 98"/>
              <a:gd name="T22" fmla="*/ 12 w 94"/>
              <a:gd name="T23" fmla="*/ 98 h 98"/>
              <a:gd name="T24" fmla="*/ 12 w 94"/>
              <a:gd name="T25" fmla="*/ 95 h 98"/>
              <a:gd name="T26" fmla="*/ 12 w 94"/>
              <a:gd name="T27" fmla="*/ 57 h 98"/>
              <a:gd name="T28" fmla="*/ 3 w 94"/>
              <a:gd name="T29" fmla="*/ 57 h 98"/>
              <a:gd name="T30" fmla="*/ 0 w 94"/>
              <a:gd name="T31" fmla="*/ 50 h 98"/>
              <a:gd name="T32" fmla="*/ 44 w 94"/>
              <a:gd name="T33" fmla="*/ 3 h 98"/>
              <a:gd name="T34" fmla="*/ 47 w 94"/>
              <a:gd name="T35" fmla="*/ 0 h 98"/>
              <a:gd name="T36" fmla="*/ 50 w 94"/>
              <a:gd name="T37" fmla="*/ 3 h 98"/>
              <a:gd name="T38" fmla="*/ 94 w 94"/>
              <a:gd name="T39" fmla="*/ 50 h 98"/>
              <a:gd name="T40" fmla="*/ 90 w 94"/>
              <a:gd name="T41" fmla="*/ 57 h 98"/>
              <a:gd name="T42" fmla="*/ 81 w 94"/>
              <a:gd name="T43" fmla="*/ 57 h 98"/>
              <a:gd name="T44" fmla="*/ 74 w 94"/>
              <a:gd name="T45" fmla="*/ 8 h 98"/>
              <a:gd name="T46" fmla="*/ 77 w 94"/>
              <a:gd name="T47" fmla="*/ 8 h 98"/>
              <a:gd name="T48" fmla="*/ 77 w 94"/>
              <a:gd name="T49" fmla="*/ 2 h 98"/>
              <a:gd name="T50" fmla="*/ 61 w 94"/>
              <a:gd name="T51" fmla="*/ 2 h 98"/>
              <a:gd name="T52" fmla="*/ 61 w 94"/>
              <a:gd name="T53" fmla="*/ 8 h 98"/>
              <a:gd name="T54" fmla="*/ 64 w 94"/>
              <a:gd name="T55" fmla="*/ 8 h 98"/>
              <a:gd name="T56" fmla="*/ 64 w 94"/>
              <a:gd name="T57" fmla="*/ 13 h 98"/>
              <a:gd name="T58" fmla="*/ 74 w 94"/>
              <a:gd name="T59" fmla="*/ 25 h 98"/>
              <a:gd name="T60" fmla="*/ 74 w 94"/>
              <a:gd name="T6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ea typeface="微软雅黑" panose="020B0503020204020204" pitchFamily="34" charset="-122"/>
            </a:endParaRPr>
          </a:p>
        </p:txBody>
      </p:sp>
      <p:sp>
        <p:nvSpPr>
          <p:cNvPr id="12" name="矩形 11"/>
          <p:cNvSpPr/>
          <p:nvPr/>
        </p:nvSpPr>
        <p:spPr>
          <a:xfrm>
            <a:off x="428596" y="785800"/>
            <a:ext cx="6480720" cy="1384995"/>
          </a:xfrm>
          <a:prstGeom prst="rect">
            <a:avLst/>
          </a:prstGeom>
        </p:spPr>
        <p:txBody>
          <a:bodyPr wrap="square">
            <a:spAutoFit/>
          </a:bodyPr>
          <a:lstStyle/>
          <a:p>
            <a:pPr>
              <a:lnSpc>
                <a:spcPct val="120000"/>
              </a:lnSpc>
            </a:pPr>
            <a:r>
              <a:rPr lang="zh-CN" altLang="en-US" sz="1400" b="1" dirty="0" smtClean="0">
                <a:solidFill>
                  <a:schemeClr val="tx1">
                    <a:lumMod val="75000"/>
                    <a:lumOff val="25000"/>
                  </a:schemeClr>
                </a:solidFill>
                <a:latin typeface="微软雅黑" pitchFamily="34" charset="-122"/>
                <a:ea typeface="微软雅黑" pitchFamily="34" charset="-122"/>
              </a:rPr>
              <a:t>因</a:t>
            </a:r>
            <a:r>
              <a:rPr lang="en-US" altLang="zh-CN" sz="1400" b="1" dirty="0" smtClean="0">
                <a:solidFill>
                  <a:schemeClr val="tx1">
                    <a:lumMod val="75000"/>
                    <a:lumOff val="25000"/>
                  </a:schemeClr>
                </a:solidFill>
                <a:latin typeface="微软雅黑" pitchFamily="34" charset="-122"/>
                <a:ea typeface="微软雅黑" pitchFamily="34" charset="-122"/>
              </a:rPr>
              <a:t>flash</a:t>
            </a:r>
            <a:r>
              <a:rPr lang="zh-CN" altLang="en-US" sz="1400" b="1" dirty="0" smtClean="0">
                <a:solidFill>
                  <a:schemeClr val="tx1">
                    <a:lumMod val="75000"/>
                    <a:lumOff val="25000"/>
                  </a:schemeClr>
                </a:solidFill>
                <a:latin typeface="微软雅黑" pitchFamily="34" charset="-122"/>
                <a:ea typeface="微软雅黑" pitchFamily="34" charset="-122"/>
              </a:rPr>
              <a:t>相关问题，导致用户环境阻止</a:t>
            </a:r>
            <a:r>
              <a:rPr lang="en-US" altLang="zh-CN" sz="1400" b="1" dirty="0" smtClean="0">
                <a:solidFill>
                  <a:schemeClr val="tx1">
                    <a:lumMod val="75000"/>
                    <a:lumOff val="25000"/>
                  </a:schemeClr>
                </a:solidFill>
                <a:latin typeface="微软雅黑" pitchFamily="34" charset="-122"/>
                <a:ea typeface="微软雅黑" pitchFamily="34" charset="-122"/>
              </a:rPr>
              <a:t>flash</a:t>
            </a:r>
            <a:r>
              <a:rPr lang="zh-CN" altLang="en-US" sz="1400" b="1" dirty="0" smtClean="0">
                <a:solidFill>
                  <a:schemeClr val="tx1">
                    <a:lumMod val="75000"/>
                    <a:lumOff val="25000"/>
                  </a:schemeClr>
                </a:solidFill>
                <a:latin typeface="微软雅黑" pitchFamily="34" charset="-122"/>
                <a:ea typeface="微软雅黑" pitchFamily="34" charset="-122"/>
              </a:rPr>
              <a:t>相关内容运行，会导致用户浏览照片点击无反应，或是升级</a:t>
            </a:r>
            <a:r>
              <a:rPr lang="en-US" altLang="zh-CN" sz="1400" b="1" dirty="0" smtClean="0">
                <a:solidFill>
                  <a:schemeClr val="tx1">
                    <a:lumMod val="75000"/>
                    <a:lumOff val="25000"/>
                  </a:schemeClr>
                </a:solidFill>
                <a:latin typeface="微软雅黑" pitchFamily="34" charset="-122"/>
                <a:ea typeface="微软雅黑" pitchFamily="34" charset="-122"/>
              </a:rPr>
              <a:t>flash</a:t>
            </a:r>
            <a:r>
              <a:rPr lang="zh-CN" altLang="en-US" sz="1400" b="1" dirty="0" smtClean="0">
                <a:solidFill>
                  <a:schemeClr val="tx1">
                    <a:lumMod val="75000"/>
                    <a:lumOff val="25000"/>
                  </a:schemeClr>
                </a:solidFill>
                <a:latin typeface="微软雅黑" pitchFamily="34" charset="-122"/>
                <a:ea typeface="微软雅黑" pitchFamily="34" charset="-122"/>
              </a:rPr>
              <a:t>后还是无法正常使用的，我公司对系统浏览照片上传进行了升级，不在依赖</a:t>
            </a:r>
            <a:r>
              <a:rPr lang="en-US" altLang="zh-CN" sz="1400" b="1" dirty="0" smtClean="0">
                <a:solidFill>
                  <a:schemeClr val="tx1">
                    <a:lumMod val="75000"/>
                    <a:lumOff val="25000"/>
                  </a:schemeClr>
                </a:solidFill>
                <a:latin typeface="微软雅黑" pitchFamily="34" charset="-122"/>
                <a:ea typeface="微软雅黑" pitchFamily="34" charset="-122"/>
              </a:rPr>
              <a:t>flash</a:t>
            </a:r>
            <a:r>
              <a:rPr lang="zh-CN" altLang="en-US" sz="1400" b="1" dirty="0" smtClean="0">
                <a:solidFill>
                  <a:schemeClr val="tx1">
                    <a:lumMod val="75000"/>
                    <a:lumOff val="25000"/>
                  </a:schemeClr>
                </a:solidFill>
                <a:latin typeface="微软雅黑" pitchFamily="34" charset="-122"/>
                <a:ea typeface="微软雅黑" pitchFamily="34" charset="-122"/>
              </a:rPr>
              <a:t>，但是</a:t>
            </a:r>
            <a:r>
              <a:rPr lang="en-US" altLang="zh-CN" sz="1400" b="1" dirty="0" smtClean="0">
                <a:solidFill>
                  <a:schemeClr val="tx1">
                    <a:lumMod val="75000"/>
                    <a:lumOff val="25000"/>
                  </a:schemeClr>
                </a:solidFill>
                <a:latin typeface="微软雅黑" pitchFamily="34" charset="-122"/>
                <a:ea typeface="微软雅黑" pitchFamily="34" charset="-122"/>
              </a:rPr>
              <a:t>IE</a:t>
            </a:r>
            <a:r>
              <a:rPr lang="zh-CN" altLang="en-US" sz="1400" b="1" dirty="0" smtClean="0">
                <a:solidFill>
                  <a:schemeClr val="tx1">
                    <a:lumMod val="75000"/>
                    <a:lumOff val="25000"/>
                  </a:schemeClr>
                </a:solidFill>
                <a:latin typeface="微软雅黑" pitchFamily="34" charset="-122"/>
                <a:ea typeface="微软雅黑" pitchFamily="34" charset="-122"/>
              </a:rPr>
              <a:t>模式下，需要用户进行相关的配置，出现图中情况，用户只需根据提示操作下载操作即可。我们编写了脚本，在执行后将会自动进行设置。</a:t>
            </a:r>
            <a:endParaRPr lang="en-US" altLang="zh-CN" sz="1400" b="1" dirty="0" smtClean="0">
              <a:solidFill>
                <a:schemeClr val="tx1">
                  <a:lumMod val="75000"/>
                  <a:lumOff val="25000"/>
                </a:schemeClr>
              </a:solidFill>
              <a:latin typeface="微软雅黑" pitchFamily="34" charset="-122"/>
              <a:ea typeface="微软雅黑" pitchFamily="34" charset="-122"/>
            </a:endParaRPr>
          </a:p>
        </p:txBody>
      </p:sp>
      <p:sp>
        <p:nvSpPr>
          <p:cNvPr id="20" name="原创设计师QQ598969553      _1"/>
          <p:cNvSpPr/>
          <p:nvPr/>
        </p:nvSpPr>
        <p:spPr>
          <a:xfrm>
            <a:off x="6858016" y="1785932"/>
            <a:ext cx="2267727" cy="2621477"/>
          </a:xfrm>
          <a:prstGeom prst="round2DiagRect">
            <a:avLst/>
          </a:prstGeom>
          <a:solidFill>
            <a:srgbClr val="F7F7F7"/>
          </a:solidFill>
          <a:ln>
            <a:noFill/>
          </a:ln>
          <a:effectLst>
            <a:outerShdw blurRad="1651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0460" tIns="30230" rIns="60460" bIns="30230" rtlCol="0" anchor="ctr"/>
          <a:lstStyle/>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r>
              <a:rPr lang="zh-CN" altLang="en-US" sz="1400" b="1" dirty="0" smtClean="0">
                <a:solidFill>
                  <a:prstClr val="black">
                    <a:lumMod val="85000"/>
                    <a:lumOff val="15000"/>
                  </a:prstClr>
                </a:solidFill>
                <a:latin typeface="微软雅黑" panose="020B0503020204020204" pitchFamily="34" charset="-122"/>
                <a:ea typeface="微软雅黑" panose="020B0503020204020204" pitchFamily="34" charset="-122"/>
              </a:rPr>
              <a:t>山西万鸿科技电话</a:t>
            </a:r>
            <a:r>
              <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rPr>
              <a:t>0351-7631342</a:t>
            </a: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en-US" altLang="zh-CN" sz="1400"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algn="ctr"/>
            <a:endParaRPr lang="zh-CN" altLang="en-US" sz="1350" dirty="0">
              <a:ea typeface="微软雅黑" panose="020B0503020204020204" pitchFamily="34" charset="-122"/>
            </a:endParaRPr>
          </a:p>
        </p:txBody>
      </p:sp>
      <p:grpSp>
        <p:nvGrpSpPr>
          <p:cNvPr id="2" name="原创设计师QQ598969553      _2"/>
          <p:cNvGrpSpPr/>
          <p:nvPr/>
        </p:nvGrpSpPr>
        <p:grpSpPr>
          <a:xfrm>
            <a:off x="7295254" y="852268"/>
            <a:ext cx="1202338" cy="1020483"/>
            <a:chOff x="7109111" y="2548965"/>
            <a:chExt cx="2397222" cy="2093640"/>
          </a:xfrm>
        </p:grpSpPr>
        <p:grpSp>
          <p:nvGrpSpPr>
            <p:cNvPr id="4" name="组合 13"/>
            <p:cNvGrpSpPr/>
            <p:nvPr/>
          </p:nvGrpSpPr>
          <p:grpSpPr>
            <a:xfrm>
              <a:off x="7109111" y="2548965"/>
              <a:ext cx="2397222" cy="2093640"/>
              <a:chOff x="1511944" y="2420246"/>
              <a:chExt cx="2627152" cy="2294453"/>
            </a:xfrm>
            <a:effectLst>
              <a:outerShdw blurRad="203200" dist="38100" dir="3780000" sx="103000" sy="103000" algn="t" rotWithShape="0">
                <a:prstClr val="black">
                  <a:alpha val="25000"/>
                </a:prstClr>
              </a:outerShdw>
            </a:effectLst>
          </p:grpSpPr>
          <p:sp>
            <p:nvSpPr>
              <p:cNvPr id="25" name="Freeform 6"/>
              <p:cNvSpPr>
                <a:spLocks/>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headEnd/>
                <a:tailEnd/>
              </a:ln>
              <a:effectLst/>
            </p:spPr>
            <p:txBody>
              <a:bodyPr vert="horz" wrap="square" lIns="68564" tIns="34282" rIns="68564" bIns="34282" numCol="1" anchor="t" anchorCtr="0" compatLnSpc="1">
                <a:prstTxWarp prst="textNoShape">
                  <a:avLst/>
                </a:prstTxWarp>
              </a:bodyPr>
              <a:lstStyle/>
              <a:p>
                <a:endParaRPr lang="zh-CN" altLang="en-US" sz="1200">
                  <a:ea typeface="微软雅黑" panose="020B0503020204020204" pitchFamily="34" charset="-122"/>
                </a:endParaRPr>
              </a:p>
            </p:txBody>
          </p:sp>
          <p:sp>
            <p:nvSpPr>
              <p:cNvPr id="26" name="Freeform 6"/>
              <p:cNvSpPr>
                <a:spLocks/>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headEnd/>
                <a:tailEnd/>
              </a:ln>
              <a:effectLst/>
            </p:spPr>
            <p:txBody>
              <a:bodyPr vert="horz" wrap="square" lIns="68564" tIns="34282" rIns="68564" bIns="34282" numCol="1" anchor="t" anchorCtr="0" compatLnSpc="1">
                <a:prstTxWarp prst="textNoShape">
                  <a:avLst/>
                </a:prstTxWarp>
              </a:bodyPr>
              <a:lstStyle/>
              <a:p>
                <a:endParaRPr lang="zh-CN" altLang="en-US" sz="1200">
                  <a:ea typeface="微软雅黑" panose="020B0503020204020204" pitchFamily="34" charset="-122"/>
                </a:endParaRPr>
              </a:p>
            </p:txBody>
          </p:sp>
        </p:grpSp>
        <p:sp>
          <p:nvSpPr>
            <p:cNvPr id="23" name="Freeform 7"/>
            <p:cNvSpPr>
              <a:spLocks/>
            </p:cNvSpPr>
            <p:nvPr/>
          </p:nvSpPr>
          <p:spPr bwMode="auto">
            <a:xfrm>
              <a:off x="7420792" y="2825471"/>
              <a:ext cx="1773861" cy="1540628"/>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gradFill>
              <a:gsLst>
                <a:gs pos="100000">
                  <a:schemeClr val="accent1"/>
                </a:gs>
                <a:gs pos="0">
                  <a:schemeClr val="accent1">
                    <a:lumMod val="75000"/>
                  </a:schemeClr>
                </a:gs>
              </a:gsLst>
              <a:lin ang="5400000" scaled="1"/>
            </a:gradFill>
            <a:ln w="28575" cap="flat">
              <a:gradFill>
                <a:gsLst>
                  <a:gs pos="0">
                    <a:schemeClr val="accent1"/>
                  </a:gs>
                  <a:gs pos="100000">
                    <a:schemeClr val="accent1">
                      <a:lumMod val="75000"/>
                    </a:schemeClr>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prstTxWarp prst="textNoShape">
                <a:avLst/>
              </a:prstTxWarp>
            </a:bodyPr>
            <a:lstStyle/>
            <a:p>
              <a:endParaRPr lang="zh-CN" altLang="en-US" sz="1200" dirty="0">
                <a:solidFill>
                  <a:prstClr val="black"/>
                </a:solidFill>
                <a:ea typeface="微软雅黑" panose="020B0503020204020204" pitchFamily="34" charset="-122"/>
              </a:endParaRPr>
            </a:p>
          </p:txBody>
        </p:sp>
        <p:sp>
          <p:nvSpPr>
            <p:cNvPr id="24" name="TextBox 23"/>
            <p:cNvSpPr txBox="1"/>
            <p:nvPr/>
          </p:nvSpPr>
          <p:spPr>
            <a:xfrm>
              <a:off x="7802581" y="3142961"/>
              <a:ext cx="1010287" cy="947160"/>
            </a:xfrm>
            <a:prstGeom prst="rect">
              <a:avLst/>
            </a:prstGeom>
            <a:noFill/>
          </p:spPr>
          <p:txBody>
            <a:bodyPr wrap="square" rtlCol="0">
              <a:spAutoFit/>
            </a:bodyPr>
            <a:lstStyle/>
            <a:p>
              <a:r>
                <a:rPr lang="zh-CN" altLang="en-US" sz="1200" b="1" dirty="0" smtClean="0">
                  <a:solidFill>
                    <a:schemeClr val="bg1"/>
                  </a:solidFill>
                  <a:latin typeface="微软雅黑" panose="020B0503020204020204" pitchFamily="34" charset="-122"/>
                  <a:ea typeface="微软雅黑" panose="020B0503020204020204" pitchFamily="34" charset="-122"/>
                </a:rPr>
                <a:t>技术支持</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pic>
        <p:nvPicPr>
          <p:cNvPr id="1026" name="Picture 2"/>
          <p:cNvPicPr>
            <a:picLocks noChangeAspect="1" noChangeArrowheads="1"/>
          </p:cNvPicPr>
          <p:nvPr/>
        </p:nvPicPr>
        <p:blipFill>
          <a:blip r:embed="rId5" cstate="print"/>
          <a:srcRect/>
          <a:stretch>
            <a:fillRect/>
          </a:stretch>
        </p:blipFill>
        <p:spPr bwMode="auto">
          <a:xfrm>
            <a:off x="928662" y="2285998"/>
            <a:ext cx="5295900" cy="2152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原创设计师QQ598969553      _7"/>
          <p:cNvSpPr txBox="1">
            <a:spLocks/>
          </p:cNvSpPr>
          <p:nvPr/>
        </p:nvSpPr>
        <p:spPr>
          <a:xfrm>
            <a:off x="1571604" y="2857502"/>
            <a:ext cx="5639771" cy="457013"/>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dirty="0">
                <a:solidFill>
                  <a:prstClr val="black">
                    <a:lumMod val="85000"/>
                    <a:lumOff val="15000"/>
                  </a:prstClr>
                </a:solidFill>
                <a:latin typeface="微软雅黑" panose="020B0503020204020204" pitchFamily="34" charset="-122"/>
                <a:ea typeface="微软雅黑" panose="020B0503020204020204" pitchFamily="34" charset="-122"/>
              </a:rPr>
              <a:t>谢谢</a:t>
            </a:r>
            <a:r>
              <a:rPr lang="zh-CN" altLang="en-US" sz="4800" dirty="0" smtClean="0">
                <a:solidFill>
                  <a:prstClr val="black">
                    <a:lumMod val="85000"/>
                    <a:lumOff val="15000"/>
                  </a:prstClr>
                </a:solidFill>
                <a:latin typeface="微软雅黑" panose="020B0503020204020204" pitchFamily="34" charset="-122"/>
                <a:ea typeface="微软雅黑" panose="020B0503020204020204" pitchFamily="34" charset="-122"/>
              </a:rPr>
              <a:t>大家</a:t>
            </a:r>
            <a:endParaRPr lang="en-US" altLang="ko-KR" sz="48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74" name="原创设计师QQ598969553      _8"/>
          <p:cNvSpPr txBox="1">
            <a:spLocks/>
          </p:cNvSpPr>
          <p:nvPr/>
        </p:nvSpPr>
        <p:spPr>
          <a:xfrm>
            <a:off x="2006259" y="1214428"/>
            <a:ext cx="4637443" cy="1008613"/>
          </a:xfrm>
          <a:prstGeom prst="rect">
            <a:avLst/>
          </a:prstGeom>
        </p:spPr>
        <p:txBody>
          <a:bodyPr lIns="0" tIns="0" rIns="0" bIns="0"/>
          <a:lstStyle>
            <a:lvl1pPr marL="0" indent="0" algn="l" defTabSz="914400" rtl="0" eaLnBrk="1" latinLnBrk="1" hangingPunct="1">
              <a:spcBef>
                <a:spcPct val="20000"/>
              </a:spcBef>
              <a:buFont typeface="Arial" panose="020B0604020202020204" pitchFamily="34" charset="0"/>
              <a:buNone/>
              <a:defRPr sz="2800" b="1" kern="1200" baseline="0">
                <a:solidFill>
                  <a:schemeClr val="bg1"/>
                </a:solidFill>
                <a:latin typeface="Tahoma" panose="020B0604030504040204" pitchFamily="34" charset="0"/>
                <a:ea typeface="+mn-ea"/>
                <a:cs typeface="Tahoma" panose="020B0604030504040204" pitchFamily="34" charset="0"/>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altLang="zh-CN" sz="9600" dirty="0" smtClean="0">
                <a:solidFill>
                  <a:schemeClr val="accent1"/>
                </a:solidFill>
                <a:effectLst>
                  <a:outerShdw blurRad="63500" sx="102000" sy="102000" algn="ctr" rotWithShape="0">
                    <a:prstClr val="black">
                      <a:alpha val="40000"/>
                    </a:prstClr>
                  </a:outerShdw>
                </a:effectLst>
                <a:latin typeface="Agency FB" panose="020B0503020202020204" pitchFamily="34" charset="0"/>
                <a:ea typeface="微软雅黑" panose="020B0503020204020204" pitchFamily="34" charset="-122"/>
              </a:rPr>
              <a:t>End</a:t>
            </a:r>
            <a:endParaRPr lang="en-US" altLang="ko-KR" sz="9600" dirty="0">
              <a:solidFill>
                <a:schemeClr val="accent1"/>
              </a:solidFill>
              <a:effectLst>
                <a:outerShdw blurRad="63500" sx="102000" sy="102000" algn="ctr" rotWithShape="0">
                  <a:prstClr val="black">
                    <a:alpha val="40000"/>
                  </a:prstClr>
                </a:outerShdw>
              </a:effectLst>
              <a:latin typeface="Agency FB" panose="020B0503020202020204" pitchFamily="34" charset="0"/>
              <a:ea typeface="微软雅黑" panose="020B0503020204020204" pitchFamily="34" charset="-122"/>
            </a:endParaRPr>
          </a:p>
        </p:txBody>
      </p:sp>
      <p:pic>
        <p:nvPicPr>
          <p:cNvPr id="12" name="Picture 64"/>
          <p:cNvPicPr>
            <a:picLocks noGrp="1" noSelect="1" noRot="1" noChangeAspect="1" noMove="1" noResize="1" noChangeShapeType="1"/>
          </p:cNvPicPr>
          <p:nvPr/>
        </p:nvPicPr>
        <p:blipFill>
          <a:blip r:embed="rId3" cstate="screen">
            <a:extLst>
              <a:ext uri="{28A0092B-C50C-407E-A947-70E740481C1C}">
                <a14:useLocalDpi xmlns:a14="http://schemas.microsoft.com/office/drawing/2010/main" xmlns=""/>
              </a:ext>
            </a:extLst>
          </a:blip>
          <a:stretch>
            <a:fillRect/>
          </a:stretch>
        </p:blipFill>
        <p:spPr>
          <a:xfrm>
            <a:off x="3583616" y="17705564"/>
            <a:ext cx="1976768" cy="511028"/>
          </a:xfrm>
          <a:prstGeom prst="rect">
            <a:avLst/>
          </a:prstGeom>
        </p:spPr>
      </p:pic>
      <p:sp>
        <p:nvSpPr>
          <p:cNvPr id="6" name="原创设计师QQ598969553      _24">
            <a:hlinkClick r:id="rId4" action="ppaction://hlinksldjump"/>
          </p:cNvPr>
          <p:cNvSpPr>
            <a:spLocks noEditPoints="1"/>
          </p:cNvSpPr>
          <p:nvPr/>
        </p:nvSpPr>
        <p:spPr bwMode="auto">
          <a:xfrm>
            <a:off x="8897417" y="4885810"/>
            <a:ext cx="246583" cy="257690"/>
          </a:xfrm>
          <a:custGeom>
            <a:avLst/>
            <a:gdLst>
              <a:gd name="T0" fmla="*/ 81 w 94"/>
              <a:gd name="T1" fmla="*/ 57 h 98"/>
              <a:gd name="T2" fmla="*/ 81 w 94"/>
              <a:gd name="T3" fmla="*/ 95 h 98"/>
              <a:gd name="T4" fmla="*/ 81 w 94"/>
              <a:gd name="T5" fmla="*/ 98 h 98"/>
              <a:gd name="T6" fmla="*/ 78 w 94"/>
              <a:gd name="T7" fmla="*/ 98 h 98"/>
              <a:gd name="T8" fmla="*/ 67 w 94"/>
              <a:gd name="T9" fmla="*/ 98 h 98"/>
              <a:gd name="T10" fmla="*/ 67 w 94"/>
              <a:gd name="T11" fmla="*/ 68 h 98"/>
              <a:gd name="T12" fmla="*/ 62 w 94"/>
              <a:gd name="T13" fmla="*/ 64 h 98"/>
              <a:gd name="T14" fmla="*/ 49 w 94"/>
              <a:gd name="T15" fmla="*/ 64 h 98"/>
              <a:gd name="T16" fmla="*/ 45 w 94"/>
              <a:gd name="T17" fmla="*/ 68 h 98"/>
              <a:gd name="T18" fmla="*/ 45 w 94"/>
              <a:gd name="T19" fmla="*/ 98 h 98"/>
              <a:gd name="T20" fmla="*/ 15 w 94"/>
              <a:gd name="T21" fmla="*/ 98 h 98"/>
              <a:gd name="T22" fmla="*/ 12 w 94"/>
              <a:gd name="T23" fmla="*/ 98 h 98"/>
              <a:gd name="T24" fmla="*/ 12 w 94"/>
              <a:gd name="T25" fmla="*/ 95 h 98"/>
              <a:gd name="T26" fmla="*/ 12 w 94"/>
              <a:gd name="T27" fmla="*/ 57 h 98"/>
              <a:gd name="T28" fmla="*/ 3 w 94"/>
              <a:gd name="T29" fmla="*/ 57 h 98"/>
              <a:gd name="T30" fmla="*/ 0 w 94"/>
              <a:gd name="T31" fmla="*/ 50 h 98"/>
              <a:gd name="T32" fmla="*/ 44 w 94"/>
              <a:gd name="T33" fmla="*/ 3 h 98"/>
              <a:gd name="T34" fmla="*/ 47 w 94"/>
              <a:gd name="T35" fmla="*/ 0 h 98"/>
              <a:gd name="T36" fmla="*/ 50 w 94"/>
              <a:gd name="T37" fmla="*/ 3 h 98"/>
              <a:gd name="T38" fmla="*/ 94 w 94"/>
              <a:gd name="T39" fmla="*/ 50 h 98"/>
              <a:gd name="T40" fmla="*/ 90 w 94"/>
              <a:gd name="T41" fmla="*/ 57 h 98"/>
              <a:gd name="T42" fmla="*/ 81 w 94"/>
              <a:gd name="T43" fmla="*/ 57 h 98"/>
              <a:gd name="T44" fmla="*/ 74 w 94"/>
              <a:gd name="T45" fmla="*/ 8 h 98"/>
              <a:gd name="T46" fmla="*/ 77 w 94"/>
              <a:gd name="T47" fmla="*/ 8 h 98"/>
              <a:gd name="T48" fmla="*/ 77 w 94"/>
              <a:gd name="T49" fmla="*/ 2 h 98"/>
              <a:gd name="T50" fmla="*/ 61 w 94"/>
              <a:gd name="T51" fmla="*/ 2 h 98"/>
              <a:gd name="T52" fmla="*/ 61 w 94"/>
              <a:gd name="T53" fmla="*/ 8 h 98"/>
              <a:gd name="T54" fmla="*/ 64 w 94"/>
              <a:gd name="T55" fmla="*/ 8 h 98"/>
              <a:gd name="T56" fmla="*/ 64 w 94"/>
              <a:gd name="T57" fmla="*/ 13 h 98"/>
              <a:gd name="T58" fmla="*/ 74 w 94"/>
              <a:gd name="T59" fmla="*/ 25 h 98"/>
              <a:gd name="T60" fmla="*/ 74 w 94"/>
              <a:gd name="T6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ea typeface="微软雅黑" panose="020B0503020204020204" pitchFamily="34" charset="-122"/>
            </a:endParaRPr>
          </a:p>
        </p:txBody>
      </p:sp>
    </p:spTree>
    <p:extLst>
      <p:ext uri="{BB962C8B-B14F-4D97-AF65-F5344CB8AC3E}">
        <p14:creationId xmlns:p14="http://schemas.microsoft.com/office/powerpoint/2010/main" xmlns="" val="2305984480"/>
      </p:ext>
    </p:extLst>
  </p:cSld>
  <p:clrMapOvr>
    <a:masterClrMapping/>
  </p:clrMapOvr>
  <mc:AlternateContent xmlns:mc="http://schemas.openxmlformats.org/markup-compatibility/2006">
    <mc:Choice xmlns:p14="http://schemas.microsoft.com/office/powerpoint/2010/main" xmlns=""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原创设计师QQ598969553      _1"/>
          <p:cNvSpPr/>
          <p:nvPr/>
        </p:nvSpPr>
        <p:spPr>
          <a:xfrm>
            <a:off x="2843808" y="906574"/>
            <a:ext cx="3330351" cy="3330351"/>
          </a:xfrm>
          <a:prstGeom prst="ellipse">
            <a:avLst/>
          </a:prstGeom>
          <a:solidFill>
            <a:srgbClr val="F6F6F7"/>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nvGrpSpPr>
          <p:cNvPr id="2" name="原创设计师QQ598969553      _2"/>
          <p:cNvGrpSpPr/>
          <p:nvPr/>
        </p:nvGrpSpPr>
        <p:grpSpPr>
          <a:xfrm>
            <a:off x="2950008" y="1033703"/>
            <a:ext cx="2606803" cy="2585874"/>
            <a:chOff x="2924521" y="1777488"/>
            <a:chExt cx="1974706" cy="1958851"/>
          </a:xfrm>
        </p:grpSpPr>
        <p:sp>
          <p:nvSpPr>
            <p:cNvPr id="47" name="椭圆 46"/>
            <p:cNvSpPr/>
            <p:nvPr/>
          </p:nvSpPr>
          <p:spPr>
            <a:xfrm>
              <a:off x="2924521" y="1777488"/>
              <a:ext cx="570404" cy="570404"/>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accent1"/>
                  </a:solidFill>
                  <a:ea typeface="微软雅黑" panose="020B0503020204020204" pitchFamily="34" charset="-122"/>
                </a:rPr>
                <a:t>02</a:t>
              </a:r>
              <a:endParaRPr lang="zh-CN" altLang="en-US" sz="2000" dirty="0">
                <a:solidFill>
                  <a:schemeClr val="accent1"/>
                </a:solidFill>
                <a:ea typeface="微软雅黑" panose="020B0503020204020204" pitchFamily="34" charset="-122"/>
              </a:endParaRPr>
            </a:p>
          </p:txBody>
        </p:sp>
        <p:sp>
          <p:nvSpPr>
            <p:cNvPr id="48" name="椭圆 47"/>
            <p:cNvSpPr/>
            <p:nvPr/>
          </p:nvSpPr>
          <p:spPr>
            <a:xfrm>
              <a:off x="3311728" y="2148840"/>
              <a:ext cx="1587499" cy="1587499"/>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微软雅黑" panose="020B0503020204020204" pitchFamily="34" charset="-122"/>
              </a:endParaRPr>
            </a:p>
          </p:txBody>
        </p:sp>
      </p:grpSp>
      <p:sp>
        <p:nvSpPr>
          <p:cNvPr id="49" name="原创设计师QQ598969553      _3"/>
          <p:cNvSpPr txBox="1"/>
          <p:nvPr/>
        </p:nvSpPr>
        <p:spPr>
          <a:xfrm>
            <a:off x="3702996" y="2219376"/>
            <a:ext cx="1568450" cy="400110"/>
          </a:xfrm>
          <a:prstGeom prst="rect">
            <a:avLst/>
          </a:prstGeom>
          <a:noFill/>
        </p:spPr>
        <p:txBody>
          <a:bodyPr wrap="square" rtlCol="0">
            <a:spAutoFit/>
          </a:bodyPr>
          <a:lstStyle/>
          <a:p>
            <a:pPr algn="ctr"/>
            <a:r>
              <a:rPr lang="en-US" altLang="zh-CN" sz="2000" dirty="0">
                <a:solidFill>
                  <a:schemeClr val="accent1"/>
                </a:solidFill>
                <a:ea typeface="微软雅黑" panose="020B0503020204020204" pitchFamily="34" charset="-122"/>
              </a:rPr>
              <a:t>PART </a:t>
            </a:r>
            <a:r>
              <a:rPr lang="en-US" altLang="zh-CN" sz="2000" dirty="0" smtClean="0">
                <a:solidFill>
                  <a:schemeClr val="accent1"/>
                </a:solidFill>
                <a:ea typeface="微软雅黑" panose="020B0503020204020204" pitchFamily="34" charset="-122"/>
              </a:rPr>
              <a:t>02</a:t>
            </a:r>
            <a:endParaRPr lang="zh-CN" altLang="en-US" sz="2000" dirty="0">
              <a:solidFill>
                <a:schemeClr val="accent1"/>
              </a:solidFill>
              <a:ea typeface="微软雅黑" panose="020B0503020204020204" pitchFamily="34" charset="-122"/>
            </a:endParaRPr>
          </a:p>
        </p:txBody>
      </p:sp>
      <p:sp>
        <p:nvSpPr>
          <p:cNvPr id="50" name="原创设计师QQ598969553      _4"/>
          <p:cNvSpPr txBox="1"/>
          <p:nvPr/>
        </p:nvSpPr>
        <p:spPr>
          <a:xfrm>
            <a:off x="3598221" y="2578861"/>
            <a:ext cx="1778000" cy="400110"/>
          </a:xfrm>
          <a:prstGeom prst="rect">
            <a:avLst/>
          </a:prstGeom>
          <a:noFill/>
        </p:spPr>
        <p:txBody>
          <a:bodyPr wrap="square" rtlCol="0">
            <a:spAutoFit/>
          </a:bodyPr>
          <a:lstStyle/>
          <a:p>
            <a:pPr algn="ctr"/>
            <a:r>
              <a:rPr lang="zh-CN" altLang="en-US" sz="2000" b="1" dirty="0" smtClean="0">
                <a:latin typeface="微软雅黑" panose="020B0503020204020204" pitchFamily="34" charset="-122"/>
                <a:ea typeface="微软雅黑" panose="020B0503020204020204" pitchFamily="34" charset="-122"/>
              </a:rPr>
              <a:t>市县用户</a:t>
            </a:r>
            <a:endParaRPr lang="zh-CN" altLang="en-US" sz="2000" b="1" dirty="0">
              <a:latin typeface="微软雅黑" panose="020B0503020204020204" pitchFamily="34" charset="-122"/>
              <a:ea typeface="微软雅黑" panose="020B0503020204020204" pitchFamily="34" charset="-122"/>
            </a:endParaRPr>
          </a:p>
        </p:txBody>
      </p:sp>
      <p:pic>
        <p:nvPicPr>
          <p:cNvPr id="9" name="Picture 64"/>
          <p:cNvPicPr>
            <a:picLocks noGrp="1" noSelect="1" noRot="1" noChangeAspect="1" noMove="1" noResize="1" noChangeShapeType="1"/>
          </p:cNvPicPr>
          <p:nvPr/>
        </p:nvPicPr>
        <p:blipFill>
          <a:blip r:embed="rId3" cstate="screen">
            <a:extLst>
              <a:ext uri="{28A0092B-C50C-407E-A947-70E740481C1C}">
                <a14:useLocalDpi xmlns:a14="http://schemas.microsoft.com/office/drawing/2010/main" xmlns=""/>
              </a:ext>
            </a:extLst>
          </a:blip>
          <a:stretch>
            <a:fillRect/>
          </a:stretch>
        </p:blipFill>
        <p:spPr>
          <a:xfrm>
            <a:off x="3583616" y="17705564"/>
            <a:ext cx="1976768" cy="511028"/>
          </a:xfrm>
          <a:prstGeom prst="rect">
            <a:avLst/>
          </a:prstGeom>
        </p:spPr>
      </p:pic>
      <p:sp>
        <p:nvSpPr>
          <p:cNvPr id="10" name="原创设计师QQ598969553      _24">
            <a:hlinkClick r:id="rId4" action="ppaction://hlinksldjump"/>
          </p:cNvPr>
          <p:cNvSpPr>
            <a:spLocks noEditPoints="1"/>
          </p:cNvSpPr>
          <p:nvPr/>
        </p:nvSpPr>
        <p:spPr bwMode="auto">
          <a:xfrm>
            <a:off x="8897417" y="4885810"/>
            <a:ext cx="246583" cy="257690"/>
          </a:xfrm>
          <a:custGeom>
            <a:avLst/>
            <a:gdLst>
              <a:gd name="T0" fmla="*/ 81 w 94"/>
              <a:gd name="T1" fmla="*/ 57 h 98"/>
              <a:gd name="T2" fmla="*/ 81 w 94"/>
              <a:gd name="T3" fmla="*/ 95 h 98"/>
              <a:gd name="T4" fmla="*/ 81 w 94"/>
              <a:gd name="T5" fmla="*/ 98 h 98"/>
              <a:gd name="T6" fmla="*/ 78 w 94"/>
              <a:gd name="T7" fmla="*/ 98 h 98"/>
              <a:gd name="T8" fmla="*/ 67 w 94"/>
              <a:gd name="T9" fmla="*/ 98 h 98"/>
              <a:gd name="T10" fmla="*/ 67 w 94"/>
              <a:gd name="T11" fmla="*/ 68 h 98"/>
              <a:gd name="T12" fmla="*/ 62 w 94"/>
              <a:gd name="T13" fmla="*/ 64 h 98"/>
              <a:gd name="T14" fmla="*/ 49 w 94"/>
              <a:gd name="T15" fmla="*/ 64 h 98"/>
              <a:gd name="T16" fmla="*/ 45 w 94"/>
              <a:gd name="T17" fmla="*/ 68 h 98"/>
              <a:gd name="T18" fmla="*/ 45 w 94"/>
              <a:gd name="T19" fmla="*/ 98 h 98"/>
              <a:gd name="T20" fmla="*/ 15 w 94"/>
              <a:gd name="T21" fmla="*/ 98 h 98"/>
              <a:gd name="T22" fmla="*/ 12 w 94"/>
              <a:gd name="T23" fmla="*/ 98 h 98"/>
              <a:gd name="T24" fmla="*/ 12 w 94"/>
              <a:gd name="T25" fmla="*/ 95 h 98"/>
              <a:gd name="T26" fmla="*/ 12 w 94"/>
              <a:gd name="T27" fmla="*/ 57 h 98"/>
              <a:gd name="T28" fmla="*/ 3 w 94"/>
              <a:gd name="T29" fmla="*/ 57 h 98"/>
              <a:gd name="T30" fmla="*/ 0 w 94"/>
              <a:gd name="T31" fmla="*/ 50 h 98"/>
              <a:gd name="T32" fmla="*/ 44 w 94"/>
              <a:gd name="T33" fmla="*/ 3 h 98"/>
              <a:gd name="T34" fmla="*/ 47 w 94"/>
              <a:gd name="T35" fmla="*/ 0 h 98"/>
              <a:gd name="T36" fmla="*/ 50 w 94"/>
              <a:gd name="T37" fmla="*/ 3 h 98"/>
              <a:gd name="T38" fmla="*/ 94 w 94"/>
              <a:gd name="T39" fmla="*/ 50 h 98"/>
              <a:gd name="T40" fmla="*/ 90 w 94"/>
              <a:gd name="T41" fmla="*/ 57 h 98"/>
              <a:gd name="T42" fmla="*/ 81 w 94"/>
              <a:gd name="T43" fmla="*/ 57 h 98"/>
              <a:gd name="T44" fmla="*/ 74 w 94"/>
              <a:gd name="T45" fmla="*/ 8 h 98"/>
              <a:gd name="T46" fmla="*/ 77 w 94"/>
              <a:gd name="T47" fmla="*/ 8 h 98"/>
              <a:gd name="T48" fmla="*/ 77 w 94"/>
              <a:gd name="T49" fmla="*/ 2 h 98"/>
              <a:gd name="T50" fmla="*/ 61 w 94"/>
              <a:gd name="T51" fmla="*/ 2 h 98"/>
              <a:gd name="T52" fmla="*/ 61 w 94"/>
              <a:gd name="T53" fmla="*/ 8 h 98"/>
              <a:gd name="T54" fmla="*/ 64 w 94"/>
              <a:gd name="T55" fmla="*/ 8 h 98"/>
              <a:gd name="T56" fmla="*/ 64 w 94"/>
              <a:gd name="T57" fmla="*/ 13 h 98"/>
              <a:gd name="T58" fmla="*/ 74 w 94"/>
              <a:gd name="T59" fmla="*/ 25 h 98"/>
              <a:gd name="T60" fmla="*/ 74 w 94"/>
              <a:gd name="T6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ea typeface="微软雅黑" panose="020B0503020204020204" pitchFamily="34" charset="-122"/>
            </a:endParaRPr>
          </a:p>
        </p:txBody>
      </p:sp>
    </p:spTree>
    <p:extLst>
      <p:ext uri="{BB962C8B-B14F-4D97-AF65-F5344CB8AC3E}">
        <p14:creationId xmlns:p14="http://schemas.microsoft.com/office/powerpoint/2010/main" xmlns="" val="1693641433"/>
      </p:ext>
    </p:extLst>
  </p:cSld>
  <p:clrMapOvr>
    <a:masterClrMapping/>
  </p:clrMapOvr>
  <p:transition spd="slow" advTm="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500034" y="285734"/>
            <a:ext cx="877163"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市用户</a:t>
            </a:r>
            <a:endParaRPr lang="zh-CN" altLang="en-US" dirty="0"/>
          </a:p>
        </p:txBody>
      </p:sp>
      <p:pic>
        <p:nvPicPr>
          <p:cNvPr id="1029" name="Picture 5"/>
          <p:cNvPicPr>
            <a:picLocks noChangeAspect="1" noChangeArrowheads="1"/>
          </p:cNvPicPr>
          <p:nvPr/>
        </p:nvPicPr>
        <p:blipFill>
          <a:blip r:embed="rId2" cstate="print"/>
          <a:srcRect/>
          <a:stretch>
            <a:fillRect/>
          </a:stretch>
        </p:blipFill>
        <p:spPr bwMode="auto">
          <a:xfrm>
            <a:off x="7429520" y="0"/>
            <a:ext cx="1685925" cy="657208"/>
          </a:xfrm>
          <a:prstGeom prst="rect">
            <a:avLst/>
          </a:prstGeom>
          <a:noFill/>
          <a:ln w="9525">
            <a:noFill/>
            <a:miter lim="800000"/>
            <a:headEnd/>
            <a:tailEnd/>
          </a:ln>
          <a:effectLst/>
        </p:spPr>
      </p:pic>
      <p:sp>
        <p:nvSpPr>
          <p:cNvPr id="42" name="原创设计师QQ598969553      _24">
            <a:hlinkClick r:id="rId3" action="ppaction://hlinksldjump"/>
          </p:cNvPr>
          <p:cNvSpPr>
            <a:spLocks noEditPoints="1"/>
          </p:cNvSpPr>
          <p:nvPr/>
        </p:nvSpPr>
        <p:spPr bwMode="auto">
          <a:xfrm>
            <a:off x="8897417" y="4885810"/>
            <a:ext cx="246583" cy="257690"/>
          </a:xfrm>
          <a:custGeom>
            <a:avLst/>
            <a:gdLst>
              <a:gd name="T0" fmla="*/ 81 w 94"/>
              <a:gd name="T1" fmla="*/ 57 h 98"/>
              <a:gd name="T2" fmla="*/ 81 w 94"/>
              <a:gd name="T3" fmla="*/ 95 h 98"/>
              <a:gd name="T4" fmla="*/ 81 w 94"/>
              <a:gd name="T5" fmla="*/ 98 h 98"/>
              <a:gd name="T6" fmla="*/ 78 w 94"/>
              <a:gd name="T7" fmla="*/ 98 h 98"/>
              <a:gd name="T8" fmla="*/ 67 w 94"/>
              <a:gd name="T9" fmla="*/ 98 h 98"/>
              <a:gd name="T10" fmla="*/ 67 w 94"/>
              <a:gd name="T11" fmla="*/ 68 h 98"/>
              <a:gd name="T12" fmla="*/ 62 w 94"/>
              <a:gd name="T13" fmla="*/ 64 h 98"/>
              <a:gd name="T14" fmla="*/ 49 w 94"/>
              <a:gd name="T15" fmla="*/ 64 h 98"/>
              <a:gd name="T16" fmla="*/ 45 w 94"/>
              <a:gd name="T17" fmla="*/ 68 h 98"/>
              <a:gd name="T18" fmla="*/ 45 w 94"/>
              <a:gd name="T19" fmla="*/ 98 h 98"/>
              <a:gd name="T20" fmla="*/ 15 w 94"/>
              <a:gd name="T21" fmla="*/ 98 h 98"/>
              <a:gd name="T22" fmla="*/ 12 w 94"/>
              <a:gd name="T23" fmla="*/ 98 h 98"/>
              <a:gd name="T24" fmla="*/ 12 w 94"/>
              <a:gd name="T25" fmla="*/ 95 h 98"/>
              <a:gd name="T26" fmla="*/ 12 w 94"/>
              <a:gd name="T27" fmla="*/ 57 h 98"/>
              <a:gd name="T28" fmla="*/ 3 w 94"/>
              <a:gd name="T29" fmla="*/ 57 h 98"/>
              <a:gd name="T30" fmla="*/ 0 w 94"/>
              <a:gd name="T31" fmla="*/ 50 h 98"/>
              <a:gd name="T32" fmla="*/ 44 w 94"/>
              <a:gd name="T33" fmla="*/ 3 h 98"/>
              <a:gd name="T34" fmla="*/ 47 w 94"/>
              <a:gd name="T35" fmla="*/ 0 h 98"/>
              <a:gd name="T36" fmla="*/ 50 w 94"/>
              <a:gd name="T37" fmla="*/ 3 h 98"/>
              <a:gd name="T38" fmla="*/ 94 w 94"/>
              <a:gd name="T39" fmla="*/ 50 h 98"/>
              <a:gd name="T40" fmla="*/ 90 w 94"/>
              <a:gd name="T41" fmla="*/ 57 h 98"/>
              <a:gd name="T42" fmla="*/ 81 w 94"/>
              <a:gd name="T43" fmla="*/ 57 h 98"/>
              <a:gd name="T44" fmla="*/ 74 w 94"/>
              <a:gd name="T45" fmla="*/ 8 h 98"/>
              <a:gd name="T46" fmla="*/ 77 w 94"/>
              <a:gd name="T47" fmla="*/ 8 h 98"/>
              <a:gd name="T48" fmla="*/ 77 w 94"/>
              <a:gd name="T49" fmla="*/ 2 h 98"/>
              <a:gd name="T50" fmla="*/ 61 w 94"/>
              <a:gd name="T51" fmla="*/ 2 h 98"/>
              <a:gd name="T52" fmla="*/ 61 w 94"/>
              <a:gd name="T53" fmla="*/ 8 h 98"/>
              <a:gd name="T54" fmla="*/ 64 w 94"/>
              <a:gd name="T55" fmla="*/ 8 h 98"/>
              <a:gd name="T56" fmla="*/ 64 w 94"/>
              <a:gd name="T57" fmla="*/ 13 h 98"/>
              <a:gd name="T58" fmla="*/ 74 w 94"/>
              <a:gd name="T59" fmla="*/ 25 h 98"/>
              <a:gd name="T60" fmla="*/ 74 w 94"/>
              <a:gd name="T6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ea typeface="微软雅黑" panose="020B0503020204020204" pitchFamily="34" charset="-122"/>
            </a:endParaRPr>
          </a:p>
        </p:txBody>
      </p:sp>
      <p:grpSp>
        <p:nvGrpSpPr>
          <p:cNvPr id="50" name="原创设计师QQ598969553      _1"/>
          <p:cNvGrpSpPr/>
          <p:nvPr/>
        </p:nvGrpSpPr>
        <p:grpSpPr>
          <a:xfrm>
            <a:off x="2986201" y="1275607"/>
            <a:ext cx="4178087" cy="814058"/>
            <a:chOff x="3980318" y="1701199"/>
            <a:chExt cx="5572071" cy="1085659"/>
          </a:xfrm>
        </p:grpSpPr>
        <p:cxnSp>
          <p:nvCxnSpPr>
            <p:cNvPr id="51" name="直接连接符 50"/>
            <p:cNvCxnSpPr/>
            <p:nvPr/>
          </p:nvCxnSpPr>
          <p:spPr>
            <a:xfrm>
              <a:off x="3980318" y="2251530"/>
              <a:ext cx="122872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2" name="左中括号 51"/>
            <p:cNvSpPr/>
            <p:nvPr/>
          </p:nvSpPr>
          <p:spPr>
            <a:xfrm>
              <a:off x="5264605" y="1744778"/>
              <a:ext cx="123825" cy="1042080"/>
            </a:xfrm>
            <a:prstGeom prst="leftBracket">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350">
                <a:latin typeface="微软雅黑" panose="020B0503020204020204" pitchFamily="34" charset="-122"/>
                <a:ea typeface="微软雅黑" panose="020B0503020204020204" pitchFamily="34" charset="-122"/>
              </a:endParaRPr>
            </a:p>
          </p:txBody>
        </p:sp>
        <p:sp>
          <p:nvSpPr>
            <p:cNvPr id="53" name="Rectangle 5"/>
            <p:cNvSpPr/>
            <p:nvPr/>
          </p:nvSpPr>
          <p:spPr bwMode="auto">
            <a:xfrm>
              <a:off x="5549448" y="1701199"/>
              <a:ext cx="4002941" cy="1011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t"/>
            <a:lstStyle/>
            <a:p>
              <a:pPr fontAlgn="base">
                <a:lnSpc>
                  <a:spcPct val="200000"/>
                </a:lnSpc>
                <a:spcBef>
                  <a:spcPct val="0"/>
                </a:spcBef>
                <a:spcAft>
                  <a:spcPct val="0"/>
                </a:spcAft>
              </a:pPr>
              <a:r>
                <a:rPr lang="zh-CN" altLang="en-US" sz="1050" dirty="0" smtClean="0">
                  <a:latin typeface="微软雅黑" panose="020B0503020204020204" pitchFamily="34" charset="-122"/>
                  <a:ea typeface="微软雅黑" panose="020B0503020204020204" pitchFamily="34" charset="-122"/>
                  <a:sym typeface="Lato Light" charset="0"/>
                </a:rPr>
                <a:t>市管理用户在系统可对本市补贴情况的相关查询统计、资金分配</a:t>
              </a:r>
              <a:r>
                <a:rPr lang="zh-CN" altLang="en-US" sz="1050" dirty="0">
                  <a:latin typeface="微软雅黑" panose="020B0503020204020204" pitchFamily="34" charset="-122"/>
                  <a:ea typeface="微软雅黑" panose="020B0503020204020204" pitchFamily="34" charset="-122"/>
                  <a:sym typeface="Lato Light" charset="0"/>
                </a:rPr>
                <a:t>等，且要在</a:t>
              </a:r>
              <a:r>
                <a:rPr lang="zh-CN" altLang="en-US" sz="1050" dirty="0" smtClean="0">
                  <a:latin typeface="微软雅黑" panose="020B0503020204020204" pitchFamily="34" charset="-122"/>
                  <a:ea typeface="微软雅黑" panose="020B0503020204020204" pitchFamily="34" charset="-122"/>
                  <a:sym typeface="Lato Light" charset="0"/>
                </a:rPr>
                <a:t>系统正式使用之前，</a:t>
              </a:r>
              <a:r>
                <a:rPr lang="zh-CN" altLang="en-US" sz="1050" dirty="0">
                  <a:latin typeface="微软雅黑" panose="020B0503020204020204" pitchFamily="34" charset="-122"/>
                  <a:ea typeface="微软雅黑" panose="020B0503020204020204" pitchFamily="34" charset="-122"/>
                  <a:sym typeface="Lato Light" charset="0"/>
                </a:rPr>
                <a:t>就应</a:t>
              </a:r>
              <a:r>
                <a:rPr lang="zh-CN" altLang="en-US" sz="1050" dirty="0" smtClean="0">
                  <a:latin typeface="微软雅黑" panose="020B0503020204020204" pitchFamily="34" charset="-122"/>
                  <a:ea typeface="微软雅黑" panose="020B0503020204020204" pitchFamily="34" charset="-122"/>
                  <a:sym typeface="Lato Light" charset="0"/>
                </a:rPr>
                <a:t>完成资金分配等</a:t>
              </a:r>
              <a:r>
                <a:rPr lang="zh-CN" altLang="en-US" sz="1050" dirty="0">
                  <a:latin typeface="微软雅黑" panose="020B0503020204020204" pitchFamily="34" charset="-122"/>
                  <a:ea typeface="微软雅黑" panose="020B0503020204020204" pitchFamily="34" charset="-122"/>
                  <a:sym typeface="Lato Light" charset="0"/>
                </a:rPr>
                <a:t>相关设置。</a:t>
              </a:r>
              <a:endParaRPr lang="en-US" altLang="zh-CN" sz="1050" dirty="0">
                <a:latin typeface="微软雅黑" panose="020B0503020204020204" pitchFamily="34" charset="-122"/>
                <a:ea typeface="微软雅黑" panose="020B0503020204020204" pitchFamily="34" charset="-122"/>
                <a:sym typeface="Lato Light" charset="0"/>
              </a:endParaRPr>
            </a:p>
            <a:p>
              <a:pPr fontAlgn="base">
                <a:lnSpc>
                  <a:spcPct val="200000"/>
                </a:lnSpc>
                <a:spcBef>
                  <a:spcPct val="0"/>
                </a:spcBef>
                <a:spcAft>
                  <a:spcPct val="0"/>
                </a:spcAft>
              </a:pPr>
              <a:endParaRPr lang="zh-CN" altLang="en-US" sz="1050" dirty="0" smtClean="0">
                <a:latin typeface="微软雅黑" panose="020B0503020204020204" pitchFamily="34" charset="-122"/>
                <a:ea typeface="微软雅黑" panose="020B0503020204020204" pitchFamily="34" charset="-122"/>
                <a:sym typeface="Lato Light" charset="0"/>
              </a:endParaRPr>
            </a:p>
          </p:txBody>
        </p:sp>
      </p:grpSp>
      <p:sp>
        <p:nvSpPr>
          <p:cNvPr id="54" name="原创设计师QQ598969553      _3"/>
          <p:cNvSpPr/>
          <p:nvPr/>
        </p:nvSpPr>
        <p:spPr bwMode="blackWhite">
          <a:xfrm>
            <a:off x="2492440" y="3489640"/>
            <a:ext cx="941926" cy="941926"/>
          </a:xfrm>
          <a:prstGeom prst="ellipse">
            <a:avLst/>
          </a:prstGeom>
          <a:solidFill>
            <a:schemeClr val="bg1">
              <a:lumMod val="85000"/>
            </a:schemeClr>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ea typeface="微软雅黑" panose="020B0503020204020204" pitchFamily="34" charset="-122"/>
            </a:endParaRPr>
          </a:p>
        </p:txBody>
      </p:sp>
      <p:sp>
        <p:nvSpPr>
          <p:cNvPr id="55" name="原创设计师QQ598969553      _5"/>
          <p:cNvSpPr/>
          <p:nvPr/>
        </p:nvSpPr>
        <p:spPr bwMode="blackWhite">
          <a:xfrm>
            <a:off x="2560015" y="1228638"/>
            <a:ext cx="941926" cy="941926"/>
          </a:xfrm>
          <a:prstGeom prst="ellipse">
            <a:avLst/>
          </a:prstGeom>
          <a:solidFill>
            <a:schemeClr val="bg1">
              <a:lumMod val="85000"/>
            </a:schemeClr>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ea typeface="微软雅黑" panose="020B0503020204020204" pitchFamily="34" charset="-122"/>
            </a:endParaRPr>
          </a:p>
        </p:txBody>
      </p:sp>
      <p:sp>
        <p:nvSpPr>
          <p:cNvPr id="56" name="原创设计师QQ598969553      _6"/>
          <p:cNvSpPr/>
          <p:nvPr/>
        </p:nvSpPr>
        <p:spPr bwMode="blackWhite">
          <a:xfrm>
            <a:off x="825888" y="1962888"/>
            <a:ext cx="1703388" cy="1703388"/>
          </a:xfrm>
          <a:prstGeom prst="ellipse">
            <a:avLst/>
          </a:prstGeom>
          <a:solidFill>
            <a:schemeClr val="bg1">
              <a:lumMod val="85000"/>
            </a:schemeClr>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ea typeface="微软雅黑" panose="020B0503020204020204" pitchFamily="34" charset="-122"/>
            </a:endParaRPr>
          </a:p>
        </p:txBody>
      </p:sp>
      <p:cxnSp>
        <p:nvCxnSpPr>
          <p:cNvPr id="57" name="原创设计师QQ598969553      _8"/>
          <p:cNvCxnSpPr/>
          <p:nvPr/>
        </p:nvCxnSpPr>
        <p:spPr>
          <a:xfrm>
            <a:off x="2313955" y="1742755"/>
            <a:ext cx="0" cy="0"/>
          </a:xfrm>
          <a:prstGeom prst="line">
            <a:avLst/>
          </a:prstGeom>
          <a:ln w="19050">
            <a:solidFill>
              <a:srgbClr val="F7D9D3"/>
            </a:solidFill>
          </a:ln>
        </p:spPr>
        <p:style>
          <a:lnRef idx="1">
            <a:schemeClr val="accent1"/>
          </a:lnRef>
          <a:fillRef idx="0">
            <a:schemeClr val="accent1"/>
          </a:fillRef>
          <a:effectRef idx="0">
            <a:schemeClr val="accent1"/>
          </a:effectRef>
          <a:fontRef idx="minor">
            <a:schemeClr val="tx1"/>
          </a:fontRef>
        </p:style>
      </p:cxnSp>
      <p:grpSp>
        <p:nvGrpSpPr>
          <p:cNvPr id="58" name="原创设计师QQ598969553      _9"/>
          <p:cNvGrpSpPr/>
          <p:nvPr/>
        </p:nvGrpSpPr>
        <p:grpSpPr>
          <a:xfrm>
            <a:off x="2051685" y="1713230"/>
            <a:ext cx="617220" cy="290195"/>
            <a:chOff x="2079128" y="2201531"/>
            <a:chExt cx="822960" cy="387278"/>
          </a:xfrm>
        </p:grpSpPr>
        <p:cxnSp>
          <p:nvCxnSpPr>
            <p:cNvPr id="59" name="直接连接符 58"/>
            <p:cNvCxnSpPr/>
            <p:nvPr/>
          </p:nvCxnSpPr>
          <p:spPr bwMode="auto">
            <a:xfrm flipV="1">
              <a:off x="2079128" y="2251530"/>
              <a:ext cx="318347" cy="337279"/>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endCxn id="62" idx="2"/>
            </p:cNvCxnSpPr>
            <p:nvPr/>
          </p:nvCxnSpPr>
          <p:spPr bwMode="auto">
            <a:xfrm flipV="1">
              <a:off x="2389855" y="2201531"/>
              <a:ext cx="512233" cy="25423"/>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1" name="原创设计师QQ598969553      _10"/>
          <p:cNvGrpSpPr/>
          <p:nvPr/>
        </p:nvGrpSpPr>
        <p:grpSpPr>
          <a:xfrm>
            <a:off x="2668824" y="1353773"/>
            <a:ext cx="718971" cy="718971"/>
            <a:chOff x="2862912" y="1786005"/>
            <a:chExt cx="958850" cy="958850"/>
          </a:xfrm>
        </p:grpSpPr>
        <p:sp>
          <p:nvSpPr>
            <p:cNvPr id="62" name="椭圆 61"/>
            <p:cNvSpPr/>
            <p:nvPr/>
          </p:nvSpPr>
          <p:spPr bwMode="auto">
            <a:xfrm>
              <a:off x="2862912" y="1786005"/>
              <a:ext cx="958850" cy="958850"/>
            </a:xfrm>
            <a:prstGeom prst="ellipse">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68564" tIns="34282" rIns="68564" bIns="34282" numCol="1" anchor="t" anchorCtr="0" compatLnSpc="1"/>
            <a:lstStyle/>
            <a:p>
              <a:endParaRPr lang="zh-CN" altLang="en-US" sz="1350" dirty="0">
                <a:solidFill>
                  <a:prstClr val="black"/>
                </a:solidFill>
                <a:ea typeface="微软雅黑" panose="020B0503020204020204" pitchFamily="34" charset="-122"/>
              </a:endParaRPr>
            </a:p>
          </p:txBody>
        </p:sp>
        <p:sp>
          <p:nvSpPr>
            <p:cNvPr id="63" name="文本框 11"/>
            <p:cNvSpPr txBox="1"/>
            <p:nvPr/>
          </p:nvSpPr>
          <p:spPr>
            <a:xfrm>
              <a:off x="2928147" y="2062982"/>
              <a:ext cx="853638" cy="367538"/>
            </a:xfrm>
            <a:prstGeom prst="rect">
              <a:avLst/>
            </a:prstGeom>
            <a:noFill/>
          </p:spPr>
          <p:txBody>
            <a:bodyPr wrap="none" rtlCol="0">
              <a:spAutoFit/>
            </a:bodyPr>
            <a:lstStyle/>
            <a:p>
              <a:pPr algn="ctr">
                <a:spcBef>
                  <a:spcPct val="0"/>
                </a:spcBef>
              </a:pPr>
              <a:r>
                <a:rPr lang="zh-CN" altLang="en-US" sz="1200" b="1" dirty="0" smtClean="0">
                  <a:solidFill>
                    <a:schemeClr val="accent2"/>
                  </a:solidFill>
                  <a:ea typeface="微软雅黑" panose="020B0503020204020204" pitchFamily="34" charset="-122"/>
                  <a:sym typeface="微软雅黑" panose="020B0503020204020204" pitchFamily="34" charset="-122"/>
                </a:rPr>
                <a:t>市管理</a:t>
              </a:r>
              <a:endParaRPr lang="zh-CN" altLang="en-US" sz="1200" b="1" dirty="0">
                <a:solidFill>
                  <a:schemeClr val="accent2"/>
                </a:solidFill>
                <a:ea typeface="微软雅黑" panose="020B0503020204020204" pitchFamily="34" charset="-122"/>
                <a:sym typeface="微软雅黑" panose="020B0503020204020204" pitchFamily="34" charset="-122"/>
              </a:endParaRPr>
            </a:p>
          </p:txBody>
        </p:sp>
      </p:grpSp>
      <p:grpSp>
        <p:nvGrpSpPr>
          <p:cNvPr id="64" name="原创设计师QQ598969553      _12"/>
          <p:cNvGrpSpPr/>
          <p:nvPr/>
        </p:nvGrpSpPr>
        <p:grpSpPr>
          <a:xfrm>
            <a:off x="2606112" y="3601054"/>
            <a:ext cx="717781" cy="718971"/>
            <a:chOff x="3224213" y="4823962"/>
            <a:chExt cx="957262" cy="958850"/>
          </a:xfrm>
        </p:grpSpPr>
        <p:sp>
          <p:nvSpPr>
            <p:cNvPr id="65" name="椭圆 64"/>
            <p:cNvSpPr/>
            <p:nvPr/>
          </p:nvSpPr>
          <p:spPr bwMode="auto">
            <a:xfrm>
              <a:off x="3224213" y="4823962"/>
              <a:ext cx="957262" cy="958850"/>
            </a:xfrm>
            <a:prstGeom prst="ellipse">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68564" tIns="34282" rIns="68564" bIns="34282" numCol="1" anchor="t" anchorCtr="0" compatLnSpc="1"/>
            <a:lstStyle/>
            <a:p>
              <a:endParaRPr lang="zh-CN" altLang="en-US" sz="1350" dirty="0">
                <a:solidFill>
                  <a:prstClr val="black"/>
                </a:solidFill>
                <a:ea typeface="微软雅黑" panose="020B0503020204020204" pitchFamily="34" charset="-122"/>
              </a:endParaRPr>
            </a:p>
          </p:txBody>
        </p:sp>
        <p:sp>
          <p:nvSpPr>
            <p:cNvPr id="66" name="文本框 19"/>
            <p:cNvSpPr txBox="1"/>
            <p:nvPr/>
          </p:nvSpPr>
          <p:spPr>
            <a:xfrm>
              <a:off x="3273576" y="5087812"/>
              <a:ext cx="853637" cy="367538"/>
            </a:xfrm>
            <a:prstGeom prst="rect">
              <a:avLst/>
            </a:prstGeom>
            <a:noFill/>
          </p:spPr>
          <p:txBody>
            <a:bodyPr wrap="none" rtlCol="0">
              <a:spAutoFit/>
            </a:bodyPr>
            <a:lstStyle/>
            <a:p>
              <a:pPr algn="ctr">
                <a:spcBef>
                  <a:spcPct val="0"/>
                </a:spcBef>
              </a:pPr>
              <a:r>
                <a:rPr lang="zh-CN" altLang="en-US" sz="1200" b="1" dirty="0" smtClean="0">
                  <a:solidFill>
                    <a:schemeClr val="accent2"/>
                  </a:solidFill>
                  <a:ea typeface="微软雅黑" panose="020B0503020204020204" pitchFamily="34" charset="-122"/>
                  <a:sym typeface="微软雅黑" panose="020B0503020204020204" pitchFamily="34" charset="-122"/>
                </a:rPr>
                <a:t>市浏览</a:t>
              </a:r>
              <a:endParaRPr lang="zh-CN" altLang="en-US" sz="1200" b="1" dirty="0">
                <a:solidFill>
                  <a:schemeClr val="accent2"/>
                </a:solidFill>
                <a:ea typeface="微软雅黑" panose="020B0503020204020204" pitchFamily="34" charset="-122"/>
                <a:sym typeface="微软雅黑" panose="020B0503020204020204" pitchFamily="34" charset="-122"/>
              </a:endParaRPr>
            </a:p>
          </p:txBody>
        </p:sp>
      </p:grpSp>
      <p:grpSp>
        <p:nvGrpSpPr>
          <p:cNvPr id="67" name="原创设计师QQ598969553      _14"/>
          <p:cNvGrpSpPr/>
          <p:nvPr/>
        </p:nvGrpSpPr>
        <p:grpSpPr>
          <a:xfrm>
            <a:off x="3531507" y="3604017"/>
            <a:ext cx="4586247" cy="773773"/>
            <a:chOff x="4333875" y="4865176"/>
            <a:chExt cx="6116412" cy="1031936"/>
          </a:xfrm>
        </p:grpSpPr>
        <p:cxnSp>
          <p:nvCxnSpPr>
            <p:cNvPr id="68" name="直接连接符 67"/>
            <p:cNvCxnSpPr/>
            <p:nvPr/>
          </p:nvCxnSpPr>
          <p:spPr>
            <a:xfrm flipH="1">
              <a:off x="4333875" y="5361443"/>
              <a:ext cx="89376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9" name="左中括号 68"/>
            <p:cNvSpPr/>
            <p:nvPr/>
          </p:nvSpPr>
          <p:spPr>
            <a:xfrm>
              <a:off x="5327650" y="4865176"/>
              <a:ext cx="123825" cy="992534"/>
            </a:xfrm>
            <a:prstGeom prst="leftBracket">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350">
                <a:latin typeface="微软雅黑" panose="020B0503020204020204" pitchFamily="34" charset="-122"/>
                <a:ea typeface="微软雅黑" panose="020B0503020204020204" pitchFamily="34" charset="-122"/>
              </a:endParaRPr>
            </a:p>
          </p:txBody>
        </p:sp>
        <p:sp>
          <p:nvSpPr>
            <p:cNvPr id="70" name="Rectangle 5"/>
            <p:cNvSpPr/>
            <p:nvPr/>
          </p:nvSpPr>
          <p:spPr bwMode="auto">
            <a:xfrm>
              <a:off x="5653089" y="4885658"/>
              <a:ext cx="4797198" cy="10114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endParaRPr lang="en-US" altLang="zh-CN" sz="1050" dirty="0">
                <a:latin typeface="微软雅黑" panose="020B0503020204020204" pitchFamily="34" charset="-122"/>
                <a:ea typeface="微软雅黑" panose="020B0503020204020204" pitchFamily="34" charset="-122"/>
                <a:sym typeface="Lato Light" charset="0"/>
              </a:endParaRPr>
            </a:p>
          </p:txBody>
        </p:sp>
      </p:grpSp>
      <p:grpSp>
        <p:nvGrpSpPr>
          <p:cNvPr id="71" name="原创设计师QQ598969553      _15"/>
          <p:cNvGrpSpPr/>
          <p:nvPr/>
        </p:nvGrpSpPr>
        <p:grpSpPr>
          <a:xfrm>
            <a:off x="1021786" y="2152579"/>
            <a:ext cx="1321795" cy="1321797"/>
            <a:chOff x="1360492" y="2870770"/>
            <a:chExt cx="1762804" cy="1762804"/>
          </a:xfrm>
        </p:grpSpPr>
        <p:sp>
          <p:nvSpPr>
            <p:cNvPr id="72" name="椭圆 71"/>
            <p:cNvSpPr/>
            <p:nvPr/>
          </p:nvSpPr>
          <p:spPr>
            <a:xfrm>
              <a:off x="1360492" y="2870770"/>
              <a:ext cx="1762804" cy="1762804"/>
            </a:xfrm>
            <a:prstGeom prst="ellipse">
              <a:avLst/>
            </a:prstGeom>
            <a:gradFill>
              <a:gsLst>
                <a:gs pos="100000">
                  <a:schemeClr val="accent1"/>
                </a:gs>
                <a:gs pos="0">
                  <a:schemeClr val="accent1">
                    <a:lumMod val="75000"/>
                  </a:schemeClr>
                </a:gs>
              </a:gsLst>
              <a:lin ang="5400000" scaled="1"/>
            </a:gra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sp>
          <p:nvSpPr>
            <p:cNvPr id="73" name="矩形 72"/>
            <p:cNvSpPr/>
            <p:nvPr/>
          </p:nvSpPr>
          <p:spPr>
            <a:xfrm>
              <a:off x="1691770" y="3525067"/>
              <a:ext cx="1158510" cy="491180"/>
            </a:xfrm>
            <a:prstGeom prst="rect">
              <a:avLst/>
            </a:prstGeom>
          </p:spPr>
          <p:txBody>
            <a:bodyPr wrap="none">
              <a:spAutoFit/>
            </a:bodyPr>
            <a:lstStyle/>
            <a:p>
              <a:pPr algn="ctr">
                <a:spcBef>
                  <a:spcPct val="0"/>
                </a:spcBef>
              </a:pPr>
              <a:r>
                <a:rPr lang="zh-CN" altLang="en-US" b="1" dirty="0" smtClean="0">
                  <a:solidFill>
                    <a:schemeClr val="bg1"/>
                  </a:solidFill>
                  <a:ea typeface="微软雅黑" panose="020B0503020204020204" pitchFamily="34" charset="-122"/>
                  <a:sym typeface="微软雅黑" panose="020B0503020204020204" pitchFamily="34" charset="-122"/>
                </a:rPr>
                <a:t>市用户</a:t>
              </a:r>
              <a:endParaRPr lang="zh-CN" altLang="en-US" b="1" dirty="0">
                <a:solidFill>
                  <a:schemeClr val="bg1"/>
                </a:solidFill>
                <a:ea typeface="微软雅黑" panose="020B0503020204020204" pitchFamily="34" charset="-122"/>
                <a:sym typeface="微软雅黑" panose="020B0503020204020204" pitchFamily="34" charset="-122"/>
              </a:endParaRPr>
            </a:p>
          </p:txBody>
        </p:sp>
      </p:grpSp>
      <p:grpSp>
        <p:nvGrpSpPr>
          <p:cNvPr id="74" name="原创设计师QQ598969553      _16"/>
          <p:cNvGrpSpPr/>
          <p:nvPr/>
        </p:nvGrpSpPr>
        <p:grpSpPr>
          <a:xfrm flipV="1">
            <a:off x="2061344" y="3619257"/>
            <a:ext cx="438049" cy="263068"/>
            <a:chOff x="2132468" y="2251530"/>
            <a:chExt cx="584200" cy="350838"/>
          </a:xfrm>
        </p:grpSpPr>
        <p:cxnSp>
          <p:nvCxnSpPr>
            <p:cNvPr id="75" name="直接连接符 74"/>
            <p:cNvCxnSpPr/>
            <p:nvPr/>
          </p:nvCxnSpPr>
          <p:spPr bwMode="auto">
            <a:xfrm flipV="1">
              <a:off x="2132468" y="2251530"/>
              <a:ext cx="265112" cy="35083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bwMode="auto">
            <a:xfrm>
              <a:off x="2389643" y="2251530"/>
              <a:ext cx="327025"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8" name="原创设计师QQ598969553      _5"/>
          <p:cNvSpPr/>
          <p:nvPr/>
        </p:nvSpPr>
        <p:spPr bwMode="blackWhite">
          <a:xfrm>
            <a:off x="3357554" y="2357436"/>
            <a:ext cx="941926" cy="941926"/>
          </a:xfrm>
          <a:prstGeom prst="ellipse">
            <a:avLst/>
          </a:prstGeom>
          <a:solidFill>
            <a:schemeClr val="bg1">
              <a:lumMod val="85000"/>
            </a:schemeClr>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ea typeface="微软雅黑" panose="020B0503020204020204" pitchFamily="34" charset="-122"/>
            </a:endParaRPr>
          </a:p>
        </p:txBody>
      </p:sp>
      <p:cxnSp>
        <p:nvCxnSpPr>
          <p:cNvPr id="79" name="原创设计师QQ598969553      _8"/>
          <p:cNvCxnSpPr/>
          <p:nvPr/>
        </p:nvCxnSpPr>
        <p:spPr>
          <a:xfrm>
            <a:off x="3182932" y="2853138"/>
            <a:ext cx="0" cy="0"/>
          </a:xfrm>
          <a:prstGeom prst="line">
            <a:avLst/>
          </a:prstGeom>
          <a:ln w="19050">
            <a:solidFill>
              <a:srgbClr val="F7D9D3"/>
            </a:solidFill>
          </a:ln>
        </p:spPr>
        <p:style>
          <a:lnRef idx="1">
            <a:schemeClr val="accent1"/>
          </a:lnRef>
          <a:fillRef idx="0">
            <a:schemeClr val="accent1"/>
          </a:fillRef>
          <a:effectRef idx="0">
            <a:schemeClr val="accent1"/>
          </a:effectRef>
          <a:fontRef idx="minor">
            <a:schemeClr val="tx1"/>
          </a:fontRef>
        </p:style>
      </p:cxnSp>
      <p:grpSp>
        <p:nvGrpSpPr>
          <p:cNvPr id="80" name="原创设计师QQ598969553      _10"/>
          <p:cNvGrpSpPr/>
          <p:nvPr/>
        </p:nvGrpSpPr>
        <p:grpSpPr>
          <a:xfrm>
            <a:off x="3469169" y="2477491"/>
            <a:ext cx="718971" cy="718971"/>
            <a:chOff x="2862912" y="1786005"/>
            <a:chExt cx="958850" cy="958850"/>
          </a:xfrm>
        </p:grpSpPr>
        <p:sp>
          <p:nvSpPr>
            <p:cNvPr id="81" name="椭圆 80"/>
            <p:cNvSpPr/>
            <p:nvPr/>
          </p:nvSpPr>
          <p:spPr bwMode="auto">
            <a:xfrm>
              <a:off x="2862912" y="1786005"/>
              <a:ext cx="958850" cy="958850"/>
            </a:xfrm>
            <a:prstGeom prst="ellipse">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68564" tIns="34282" rIns="68564" bIns="34282" numCol="1" anchor="t" anchorCtr="0" compatLnSpc="1"/>
            <a:lstStyle/>
            <a:p>
              <a:endParaRPr lang="zh-CN" altLang="en-US" sz="1350" dirty="0">
                <a:solidFill>
                  <a:prstClr val="black"/>
                </a:solidFill>
                <a:ea typeface="微软雅黑" panose="020B0503020204020204" pitchFamily="34" charset="-122"/>
              </a:endParaRPr>
            </a:p>
          </p:txBody>
        </p:sp>
        <p:sp>
          <p:nvSpPr>
            <p:cNvPr id="82" name="文本框 11"/>
            <p:cNvSpPr txBox="1"/>
            <p:nvPr/>
          </p:nvSpPr>
          <p:spPr>
            <a:xfrm>
              <a:off x="2928147" y="2062982"/>
              <a:ext cx="853638" cy="367538"/>
            </a:xfrm>
            <a:prstGeom prst="rect">
              <a:avLst/>
            </a:prstGeom>
            <a:noFill/>
          </p:spPr>
          <p:txBody>
            <a:bodyPr wrap="none" rtlCol="0">
              <a:spAutoFit/>
            </a:bodyPr>
            <a:lstStyle/>
            <a:p>
              <a:pPr algn="ctr">
                <a:spcBef>
                  <a:spcPct val="0"/>
                </a:spcBef>
              </a:pPr>
              <a:r>
                <a:rPr lang="zh-CN" altLang="en-US" sz="1200" b="1" dirty="0" smtClean="0">
                  <a:solidFill>
                    <a:schemeClr val="accent2"/>
                  </a:solidFill>
                  <a:ea typeface="微软雅黑" panose="020B0503020204020204" pitchFamily="34" charset="-122"/>
                  <a:sym typeface="微软雅黑" panose="020B0503020204020204" pitchFamily="34" charset="-122"/>
                </a:rPr>
                <a:t>市操作</a:t>
              </a:r>
              <a:endParaRPr lang="zh-CN" altLang="en-US" sz="1200" b="1" dirty="0">
                <a:solidFill>
                  <a:schemeClr val="accent2"/>
                </a:solidFill>
                <a:ea typeface="微软雅黑" panose="020B0503020204020204" pitchFamily="34" charset="-122"/>
                <a:sym typeface="微软雅黑" panose="020B0503020204020204" pitchFamily="34" charset="-122"/>
              </a:endParaRPr>
            </a:p>
          </p:txBody>
        </p:sp>
      </p:grpSp>
      <p:grpSp>
        <p:nvGrpSpPr>
          <p:cNvPr id="83" name="原创设计师QQ598969553      _1"/>
          <p:cNvGrpSpPr/>
          <p:nvPr/>
        </p:nvGrpSpPr>
        <p:grpSpPr>
          <a:xfrm>
            <a:off x="4286250" y="2446653"/>
            <a:ext cx="3425959" cy="781380"/>
            <a:chOff x="3980318" y="1744778"/>
            <a:chExt cx="5100910" cy="1042080"/>
          </a:xfrm>
        </p:grpSpPr>
        <p:cxnSp>
          <p:nvCxnSpPr>
            <p:cNvPr id="84" name="直接连接符 83"/>
            <p:cNvCxnSpPr>
              <a:endCxn id="85" idx="1"/>
            </p:cNvCxnSpPr>
            <p:nvPr/>
          </p:nvCxnSpPr>
          <p:spPr>
            <a:xfrm>
              <a:off x="3980318" y="2251530"/>
              <a:ext cx="941591" cy="1428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5" name="左中括号 84"/>
            <p:cNvSpPr/>
            <p:nvPr/>
          </p:nvSpPr>
          <p:spPr>
            <a:xfrm>
              <a:off x="4921909" y="1744778"/>
              <a:ext cx="466523" cy="1042080"/>
            </a:xfrm>
            <a:prstGeom prst="leftBracket">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350">
                <a:latin typeface="微软雅黑" panose="020B0503020204020204" pitchFamily="34" charset="-122"/>
                <a:ea typeface="微软雅黑" panose="020B0503020204020204" pitchFamily="34" charset="-122"/>
              </a:endParaRPr>
            </a:p>
          </p:txBody>
        </p:sp>
        <p:sp>
          <p:nvSpPr>
            <p:cNvPr id="86" name="Rectangle 5"/>
            <p:cNvSpPr/>
            <p:nvPr/>
          </p:nvSpPr>
          <p:spPr bwMode="auto">
            <a:xfrm>
              <a:off x="5263473" y="1911612"/>
              <a:ext cx="3817755" cy="646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t"/>
            <a:lstStyle/>
            <a:p>
              <a:pPr fontAlgn="base">
                <a:lnSpc>
                  <a:spcPct val="200000"/>
                </a:lnSpc>
                <a:spcBef>
                  <a:spcPct val="0"/>
                </a:spcBef>
                <a:spcAft>
                  <a:spcPct val="0"/>
                </a:spcAft>
              </a:pPr>
              <a:r>
                <a:rPr lang="zh-CN" altLang="en-US" sz="1050" dirty="0" smtClean="0">
                  <a:latin typeface="微软雅黑" panose="020B0503020204020204" pitchFamily="34" charset="-122"/>
                  <a:ea typeface="微软雅黑" panose="020B0503020204020204" pitchFamily="34" charset="-122"/>
                  <a:sym typeface="Lato Light" charset="0"/>
                </a:rPr>
                <a:t>市操作用户在系统主要为查询统计等。</a:t>
              </a:r>
            </a:p>
          </p:txBody>
        </p:sp>
      </p:grpSp>
      <p:cxnSp>
        <p:nvCxnSpPr>
          <p:cNvPr id="87" name="原创设计师QQ598969553      _7"/>
          <p:cNvCxnSpPr/>
          <p:nvPr/>
        </p:nvCxnSpPr>
        <p:spPr>
          <a:xfrm flipV="1">
            <a:off x="2571736" y="2857502"/>
            <a:ext cx="785818" cy="1046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5"/>
          <p:cNvSpPr/>
          <p:nvPr/>
        </p:nvSpPr>
        <p:spPr bwMode="auto">
          <a:xfrm>
            <a:off x="4427984" y="3723878"/>
            <a:ext cx="2564145" cy="485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t"/>
          <a:lstStyle/>
          <a:p>
            <a:pPr fontAlgn="base">
              <a:lnSpc>
                <a:spcPct val="200000"/>
              </a:lnSpc>
              <a:spcBef>
                <a:spcPct val="0"/>
              </a:spcBef>
              <a:spcAft>
                <a:spcPct val="0"/>
              </a:spcAft>
            </a:pPr>
            <a:r>
              <a:rPr lang="zh-CN" altLang="en-US" sz="1050" dirty="0" smtClean="0">
                <a:latin typeface="微软雅黑" panose="020B0503020204020204" pitchFamily="34" charset="-122"/>
                <a:ea typeface="微软雅黑" panose="020B0503020204020204" pitchFamily="34" charset="-122"/>
                <a:sym typeface="Lato Light" charset="0"/>
              </a:rPr>
              <a:t>市浏览用户在系统主要为查询统计等。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 to="" calcmode="lin" valueType="num">
                                      <p:cBhvr>
                                        <p:cTn id="7" dur="1" fill="hold"/>
                                        <p:tgtEl>
                                          <p:spTgt spid="71"/>
                                        </p:tgtEl>
                                      </p:cBhvr>
                                    </p:anim>
                                  </p:childTnLst>
                                </p:cTn>
                              </p:par>
                              <p:par>
                                <p:cTn id="8" presetID="24"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 to="" calcmode="lin" valueType="num">
                                      <p:cBhvr>
                                        <p:cTn id="10" dur="1" fill="hold"/>
                                        <p:tgtEl>
                                          <p:spTgt spid="56"/>
                                        </p:tgtEl>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58"/>
                                        </p:tgtEl>
                                        <p:attrNameLst>
                                          <p:attrName>style.visibility</p:attrName>
                                        </p:attrNameLst>
                                      </p:cBhvr>
                                      <p:to>
                                        <p:strVal val="visible"/>
                                      </p:to>
                                    </p:set>
                                    <p:anim to="" calcmode="lin" valueType="num">
                                      <p:cBhvr>
                                        <p:cTn id="15" dur="1" fill="hold"/>
                                        <p:tgtEl>
                                          <p:spTgt spid="58"/>
                                        </p:tgtEl>
                                      </p:cBhvr>
                                    </p:anim>
                                  </p:childTnLst>
                                </p:cTn>
                              </p:par>
                              <p:par>
                                <p:cTn id="16" presetID="24" presetClass="entr" presetSubtype="0" fill="hold" grpId="0" nodeType="withEffect">
                                  <p:stCondLst>
                                    <p:cond delay="0"/>
                                  </p:stCondLst>
                                  <p:childTnLst>
                                    <p:set>
                                      <p:cBhvr>
                                        <p:cTn id="17" dur="1" fill="hold">
                                          <p:stCondLst>
                                            <p:cond delay="0"/>
                                          </p:stCondLst>
                                        </p:cTn>
                                        <p:tgtEl>
                                          <p:spTgt spid="55"/>
                                        </p:tgtEl>
                                        <p:attrNameLst>
                                          <p:attrName>style.visibility</p:attrName>
                                        </p:attrNameLst>
                                      </p:cBhvr>
                                      <p:to>
                                        <p:strVal val="visible"/>
                                      </p:to>
                                    </p:set>
                                    <p:anim to="" calcmode="lin" valueType="num">
                                      <p:cBhvr>
                                        <p:cTn id="18" dur="1" fill="hold"/>
                                        <p:tgtEl>
                                          <p:spTgt spid="55"/>
                                        </p:tgtEl>
                                      </p:cBhvr>
                                    </p:anim>
                                  </p:childTnLst>
                                </p:cTn>
                              </p:par>
                              <p:par>
                                <p:cTn id="19" presetID="24" presetClass="entr" presetSubtype="0" fill="hold" nodeType="withEffect">
                                  <p:stCondLst>
                                    <p:cond delay="0"/>
                                  </p:stCondLst>
                                  <p:childTnLst>
                                    <p:set>
                                      <p:cBhvr>
                                        <p:cTn id="20" dur="1" fill="hold">
                                          <p:stCondLst>
                                            <p:cond delay="0"/>
                                          </p:stCondLst>
                                        </p:cTn>
                                        <p:tgtEl>
                                          <p:spTgt spid="61"/>
                                        </p:tgtEl>
                                        <p:attrNameLst>
                                          <p:attrName>style.visibility</p:attrName>
                                        </p:attrNameLst>
                                      </p:cBhvr>
                                      <p:to>
                                        <p:strVal val="visible"/>
                                      </p:to>
                                    </p:set>
                                    <p:anim to="" calcmode="lin" valueType="num">
                                      <p:cBhvr>
                                        <p:cTn id="21" dur="1" fill="hold"/>
                                        <p:tgtEl>
                                          <p:spTgt spid="61"/>
                                        </p:tgtEl>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87"/>
                                        </p:tgtEl>
                                        <p:attrNameLst>
                                          <p:attrName>style.visibility</p:attrName>
                                        </p:attrNameLst>
                                      </p:cBhvr>
                                      <p:to>
                                        <p:strVal val="visible"/>
                                      </p:to>
                                    </p:set>
                                    <p:anim to="" calcmode="lin" valueType="num">
                                      <p:cBhvr>
                                        <p:cTn id="26" dur="1" fill="hold"/>
                                        <p:tgtEl>
                                          <p:spTgt spid="87"/>
                                        </p:tgtEl>
                                      </p:cBhvr>
                                    </p:anim>
                                  </p:childTnLst>
                                </p:cTn>
                              </p:par>
                              <p:par>
                                <p:cTn id="27" presetID="24" presetClass="entr" presetSubtype="0" fill="hold" grpId="0" nodeType="withEffect">
                                  <p:stCondLst>
                                    <p:cond delay="0"/>
                                  </p:stCondLst>
                                  <p:childTnLst>
                                    <p:set>
                                      <p:cBhvr>
                                        <p:cTn id="28" dur="1" fill="hold">
                                          <p:stCondLst>
                                            <p:cond delay="0"/>
                                          </p:stCondLst>
                                        </p:cTn>
                                        <p:tgtEl>
                                          <p:spTgt spid="78"/>
                                        </p:tgtEl>
                                        <p:attrNameLst>
                                          <p:attrName>style.visibility</p:attrName>
                                        </p:attrNameLst>
                                      </p:cBhvr>
                                      <p:to>
                                        <p:strVal val="visible"/>
                                      </p:to>
                                    </p:set>
                                    <p:anim to="" calcmode="lin" valueType="num">
                                      <p:cBhvr>
                                        <p:cTn id="29" dur="1" fill="hold"/>
                                        <p:tgtEl>
                                          <p:spTgt spid="78"/>
                                        </p:tgtEl>
                                      </p:cBhvr>
                                    </p:anim>
                                  </p:childTnLst>
                                </p:cTn>
                              </p:par>
                              <p:par>
                                <p:cTn id="30" presetID="24" presetClass="entr" presetSubtype="0" fill="hold" nodeType="withEffect">
                                  <p:stCondLst>
                                    <p:cond delay="0"/>
                                  </p:stCondLst>
                                  <p:childTnLst>
                                    <p:set>
                                      <p:cBhvr>
                                        <p:cTn id="31" dur="1" fill="hold">
                                          <p:stCondLst>
                                            <p:cond delay="0"/>
                                          </p:stCondLst>
                                        </p:cTn>
                                        <p:tgtEl>
                                          <p:spTgt spid="80"/>
                                        </p:tgtEl>
                                        <p:attrNameLst>
                                          <p:attrName>style.visibility</p:attrName>
                                        </p:attrNameLst>
                                      </p:cBhvr>
                                      <p:to>
                                        <p:strVal val="visible"/>
                                      </p:to>
                                    </p:set>
                                    <p:anim to="" calcmode="lin" valueType="num">
                                      <p:cBhvr>
                                        <p:cTn id="32" dur="1" fill="hold"/>
                                        <p:tgtEl>
                                          <p:spTgt spid="80"/>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74"/>
                                        </p:tgtEl>
                                        <p:attrNameLst>
                                          <p:attrName>style.visibility</p:attrName>
                                        </p:attrNameLst>
                                      </p:cBhvr>
                                      <p:to>
                                        <p:strVal val="visible"/>
                                      </p:to>
                                    </p:set>
                                    <p:anim to="" calcmode="lin" valueType="num">
                                      <p:cBhvr>
                                        <p:cTn id="37" dur="1" fill="hold"/>
                                        <p:tgtEl>
                                          <p:spTgt spid="74"/>
                                        </p:tgtEl>
                                      </p:cBhvr>
                                    </p:anim>
                                  </p:childTnLst>
                                </p:cTn>
                              </p:par>
                              <p:par>
                                <p:cTn id="38" presetID="24" presetClass="entr" presetSubtype="0" fill="hold" nodeType="withEffect">
                                  <p:stCondLst>
                                    <p:cond delay="0"/>
                                  </p:stCondLst>
                                  <p:childTnLst>
                                    <p:set>
                                      <p:cBhvr>
                                        <p:cTn id="39" dur="1" fill="hold">
                                          <p:stCondLst>
                                            <p:cond delay="0"/>
                                          </p:stCondLst>
                                        </p:cTn>
                                        <p:tgtEl>
                                          <p:spTgt spid="64"/>
                                        </p:tgtEl>
                                        <p:attrNameLst>
                                          <p:attrName>style.visibility</p:attrName>
                                        </p:attrNameLst>
                                      </p:cBhvr>
                                      <p:to>
                                        <p:strVal val="visible"/>
                                      </p:to>
                                    </p:set>
                                    <p:anim to="" calcmode="lin" valueType="num">
                                      <p:cBhvr>
                                        <p:cTn id="40" dur="1" fill="hold"/>
                                        <p:tgtEl>
                                          <p:spTgt spid="64"/>
                                        </p:tgtEl>
                                      </p:cBhvr>
                                    </p:anim>
                                  </p:childTnLst>
                                </p:cTn>
                              </p:par>
                              <p:par>
                                <p:cTn id="41" presetID="24" presetClass="entr" presetSubtype="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to="" calcmode="lin" valueType="num">
                                      <p:cBhvr>
                                        <p:cTn id="43" dur="1" fill="hold"/>
                                        <p:tgtEl>
                                          <p:spTgt spid="54"/>
                                        </p:tgtEl>
                                      </p:cBhvr>
                                    </p:anim>
                                  </p:childTnLst>
                                </p:cTn>
                              </p:par>
                            </p:childTnLst>
                          </p:cTn>
                        </p:par>
                      </p:childTnLst>
                    </p:cTn>
                  </p:par>
                  <p:par>
                    <p:cTn id="44" fill="hold">
                      <p:stCondLst>
                        <p:cond delay="indefinite"/>
                      </p:stCondLst>
                      <p:childTnLst>
                        <p:par>
                          <p:cTn id="45" fill="hold">
                            <p:stCondLst>
                              <p:cond delay="0"/>
                            </p:stCondLst>
                            <p:childTnLst>
                              <p:par>
                                <p:cTn id="46" presetID="24" presetClass="entr" presetSubtype="0" fill="hold" nodeType="clickEffect">
                                  <p:stCondLst>
                                    <p:cond delay="0"/>
                                  </p:stCondLst>
                                  <p:childTnLst>
                                    <p:set>
                                      <p:cBhvr>
                                        <p:cTn id="47" dur="1" fill="hold">
                                          <p:stCondLst>
                                            <p:cond delay="0"/>
                                          </p:stCondLst>
                                        </p:cTn>
                                        <p:tgtEl>
                                          <p:spTgt spid="50"/>
                                        </p:tgtEl>
                                        <p:attrNameLst>
                                          <p:attrName>style.visibility</p:attrName>
                                        </p:attrNameLst>
                                      </p:cBhvr>
                                      <p:to>
                                        <p:strVal val="visible"/>
                                      </p:to>
                                    </p:set>
                                    <p:anim to="" calcmode="lin" valueType="num">
                                      <p:cBhvr>
                                        <p:cTn id="48" dur="1" fill="hold"/>
                                        <p:tgtEl>
                                          <p:spTgt spid="50"/>
                                        </p:tgtEl>
                                      </p:cBhvr>
                                    </p:anim>
                                  </p:childTnLst>
                                </p:cTn>
                              </p:par>
                            </p:childTnLst>
                          </p:cTn>
                        </p:par>
                      </p:childTnLst>
                    </p:cTn>
                  </p:par>
                  <p:par>
                    <p:cTn id="49" fill="hold">
                      <p:stCondLst>
                        <p:cond delay="indefinite"/>
                      </p:stCondLst>
                      <p:childTnLst>
                        <p:par>
                          <p:cTn id="50" fill="hold">
                            <p:stCondLst>
                              <p:cond delay="0"/>
                            </p:stCondLst>
                            <p:childTnLst>
                              <p:par>
                                <p:cTn id="51" presetID="24" presetClass="entr" presetSubtype="0" fill="hold" nodeType="clickEffect">
                                  <p:stCondLst>
                                    <p:cond delay="0"/>
                                  </p:stCondLst>
                                  <p:childTnLst>
                                    <p:set>
                                      <p:cBhvr>
                                        <p:cTn id="52" dur="1" fill="hold">
                                          <p:stCondLst>
                                            <p:cond delay="0"/>
                                          </p:stCondLst>
                                        </p:cTn>
                                        <p:tgtEl>
                                          <p:spTgt spid="83"/>
                                        </p:tgtEl>
                                        <p:attrNameLst>
                                          <p:attrName>style.visibility</p:attrName>
                                        </p:attrNameLst>
                                      </p:cBhvr>
                                      <p:to>
                                        <p:strVal val="visible"/>
                                      </p:to>
                                    </p:set>
                                    <p:anim to="" calcmode="lin" valueType="num">
                                      <p:cBhvr>
                                        <p:cTn id="53" dur="1" fill="hold"/>
                                        <p:tgtEl>
                                          <p:spTgt spid="83"/>
                                        </p:tgtEl>
                                      </p:cBhvr>
                                    </p:anim>
                                  </p:childTnLst>
                                </p:cTn>
                              </p:par>
                            </p:childTnLst>
                          </p:cTn>
                        </p:par>
                      </p:childTnLst>
                    </p:cTn>
                  </p:par>
                  <p:par>
                    <p:cTn id="54" fill="hold">
                      <p:stCondLst>
                        <p:cond delay="indefinite"/>
                      </p:stCondLst>
                      <p:childTnLst>
                        <p:par>
                          <p:cTn id="55" fill="hold">
                            <p:stCondLst>
                              <p:cond delay="0"/>
                            </p:stCondLst>
                            <p:childTnLst>
                              <p:par>
                                <p:cTn id="56" presetID="8" presetClass="entr" presetSubtype="16" fill="hold" nodeType="click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diamond(in)">
                                      <p:cBhvr>
                                        <p:cTn id="58" dur="2000"/>
                                        <p:tgtEl>
                                          <p:spTgt spid="67"/>
                                        </p:tgtEl>
                                      </p:cBhvr>
                                    </p:animEffect>
                                  </p:childTnLst>
                                </p:cTn>
                              </p:par>
                              <p:par>
                                <p:cTn id="59" presetID="8" presetClass="entr" presetSubtype="16"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diamond(in)">
                                      <p:cBhvr>
                                        <p:cTn id="61"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78" grpId="0" animBg="1"/>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500034" y="285734"/>
            <a:ext cx="877163"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县用户</a:t>
            </a:r>
            <a:endParaRPr lang="zh-CN" altLang="en-US" dirty="0"/>
          </a:p>
        </p:txBody>
      </p:sp>
      <p:pic>
        <p:nvPicPr>
          <p:cNvPr id="1029" name="Picture 5"/>
          <p:cNvPicPr>
            <a:picLocks noChangeAspect="1" noChangeArrowheads="1"/>
          </p:cNvPicPr>
          <p:nvPr/>
        </p:nvPicPr>
        <p:blipFill>
          <a:blip r:embed="rId2" cstate="print"/>
          <a:srcRect/>
          <a:stretch>
            <a:fillRect/>
          </a:stretch>
        </p:blipFill>
        <p:spPr bwMode="auto">
          <a:xfrm>
            <a:off x="7429520" y="0"/>
            <a:ext cx="1685925" cy="657208"/>
          </a:xfrm>
          <a:prstGeom prst="rect">
            <a:avLst/>
          </a:prstGeom>
          <a:noFill/>
          <a:ln w="9525">
            <a:noFill/>
            <a:miter lim="800000"/>
            <a:headEnd/>
            <a:tailEnd/>
          </a:ln>
          <a:effectLst/>
        </p:spPr>
      </p:pic>
      <p:sp>
        <p:nvSpPr>
          <p:cNvPr id="42" name="原创设计师QQ598969553      _24">
            <a:hlinkClick r:id="rId3" action="ppaction://hlinksldjump"/>
          </p:cNvPr>
          <p:cNvSpPr>
            <a:spLocks noEditPoints="1"/>
          </p:cNvSpPr>
          <p:nvPr/>
        </p:nvSpPr>
        <p:spPr bwMode="auto">
          <a:xfrm>
            <a:off x="8897417" y="4885810"/>
            <a:ext cx="246583" cy="257690"/>
          </a:xfrm>
          <a:custGeom>
            <a:avLst/>
            <a:gdLst>
              <a:gd name="T0" fmla="*/ 81 w 94"/>
              <a:gd name="T1" fmla="*/ 57 h 98"/>
              <a:gd name="T2" fmla="*/ 81 w 94"/>
              <a:gd name="T3" fmla="*/ 95 h 98"/>
              <a:gd name="T4" fmla="*/ 81 w 94"/>
              <a:gd name="T5" fmla="*/ 98 h 98"/>
              <a:gd name="T6" fmla="*/ 78 w 94"/>
              <a:gd name="T7" fmla="*/ 98 h 98"/>
              <a:gd name="T8" fmla="*/ 67 w 94"/>
              <a:gd name="T9" fmla="*/ 98 h 98"/>
              <a:gd name="T10" fmla="*/ 67 w 94"/>
              <a:gd name="T11" fmla="*/ 68 h 98"/>
              <a:gd name="T12" fmla="*/ 62 w 94"/>
              <a:gd name="T13" fmla="*/ 64 h 98"/>
              <a:gd name="T14" fmla="*/ 49 w 94"/>
              <a:gd name="T15" fmla="*/ 64 h 98"/>
              <a:gd name="T16" fmla="*/ 45 w 94"/>
              <a:gd name="T17" fmla="*/ 68 h 98"/>
              <a:gd name="T18" fmla="*/ 45 w 94"/>
              <a:gd name="T19" fmla="*/ 98 h 98"/>
              <a:gd name="T20" fmla="*/ 15 w 94"/>
              <a:gd name="T21" fmla="*/ 98 h 98"/>
              <a:gd name="T22" fmla="*/ 12 w 94"/>
              <a:gd name="T23" fmla="*/ 98 h 98"/>
              <a:gd name="T24" fmla="*/ 12 w 94"/>
              <a:gd name="T25" fmla="*/ 95 h 98"/>
              <a:gd name="T26" fmla="*/ 12 w 94"/>
              <a:gd name="T27" fmla="*/ 57 h 98"/>
              <a:gd name="T28" fmla="*/ 3 w 94"/>
              <a:gd name="T29" fmla="*/ 57 h 98"/>
              <a:gd name="T30" fmla="*/ 0 w 94"/>
              <a:gd name="T31" fmla="*/ 50 h 98"/>
              <a:gd name="T32" fmla="*/ 44 w 94"/>
              <a:gd name="T33" fmla="*/ 3 h 98"/>
              <a:gd name="T34" fmla="*/ 47 w 94"/>
              <a:gd name="T35" fmla="*/ 0 h 98"/>
              <a:gd name="T36" fmla="*/ 50 w 94"/>
              <a:gd name="T37" fmla="*/ 3 h 98"/>
              <a:gd name="T38" fmla="*/ 94 w 94"/>
              <a:gd name="T39" fmla="*/ 50 h 98"/>
              <a:gd name="T40" fmla="*/ 90 w 94"/>
              <a:gd name="T41" fmla="*/ 57 h 98"/>
              <a:gd name="T42" fmla="*/ 81 w 94"/>
              <a:gd name="T43" fmla="*/ 57 h 98"/>
              <a:gd name="T44" fmla="*/ 74 w 94"/>
              <a:gd name="T45" fmla="*/ 8 h 98"/>
              <a:gd name="T46" fmla="*/ 77 w 94"/>
              <a:gd name="T47" fmla="*/ 8 h 98"/>
              <a:gd name="T48" fmla="*/ 77 w 94"/>
              <a:gd name="T49" fmla="*/ 2 h 98"/>
              <a:gd name="T50" fmla="*/ 61 w 94"/>
              <a:gd name="T51" fmla="*/ 2 h 98"/>
              <a:gd name="T52" fmla="*/ 61 w 94"/>
              <a:gd name="T53" fmla="*/ 8 h 98"/>
              <a:gd name="T54" fmla="*/ 64 w 94"/>
              <a:gd name="T55" fmla="*/ 8 h 98"/>
              <a:gd name="T56" fmla="*/ 64 w 94"/>
              <a:gd name="T57" fmla="*/ 13 h 98"/>
              <a:gd name="T58" fmla="*/ 74 w 94"/>
              <a:gd name="T59" fmla="*/ 25 h 98"/>
              <a:gd name="T60" fmla="*/ 74 w 94"/>
              <a:gd name="T6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ea typeface="微软雅黑" panose="020B0503020204020204" pitchFamily="34" charset="-122"/>
            </a:endParaRPr>
          </a:p>
        </p:txBody>
      </p:sp>
      <p:grpSp>
        <p:nvGrpSpPr>
          <p:cNvPr id="98" name="原创设计师QQ598969553      _14"/>
          <p:cNvGrpSpPr/>
          <p:nvPr/>
        </p:nvGrpSpPr>
        <p:grpSpPr>
          <a:xfrm>
            <a:off x="3445147" y="3956442"/>
            <a:ext cx="4586247" cy="773773"/>
            <a:chOff x="4333875" y="4865176"/>
            <a:chExt cx="6116412" cy="1031936"/>
          </a:xfrm>
        </p:grpSpPr>
        <p:cxnSp>
          <p:nvCxnSpPr>
            <p:cNvPr id="99" name="直接连接符 98"/>
            <p:cNvCxnSpPr/>
            <p:nvPr/>
          </p:nvCxnSpPr>
          <p:spPr>
            <a:xfrm flipH="1">
              <a:off x="4333875" y="5361443"/>
              <a:ext cx="89376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0" name="左中括号 99"/>
            <p:cNvSpPr/>
            <p:nvPr/>
          </p:nvSpPr>
          <p:spPr>
            <a:xfrm>
              <a:off x="5327650" y="4865176"/>
              <a:ext cx="123825" cy="992534"/>
            </a:xfrm>
            <a:prstGeom prst="leftBracket">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350">
                <a:latin typeface="微软雅黑" panose="020B0503020204020204" pitchFamily="34" charset="-122"/>
                <a:ea typeface="微软雅黑" panose="020B0503020204020204" pitchFamily="34" charset="-122"/>
              </a:endParaRPr>
            </a:p>
          </p:txBody>
        </p:sp>
        <p:sp>
          <p:nvSpPr>
            <p:cNvPr id="101" name="Rectangle 5"/>
            <p:cNvSpPr/>
            <p:nvPr/>
          </p:nvSpPr>
          <p:spPr bwMode="auto">
            <a:xfrm>
              <a:off x="5653089" y="4885658"/>
              <a:ext cx="4797198" cy="10114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endParaRPr lang="en-US" altLang="zh-CN" sz="1050" dirty="0">
                <a:latin typeface="微软雅黑" panose="020B0503020204020204" pitchFamily="34" charset="-122"/>
                <a:ea typeface="微软雅黑" panose="020B0503020204020204" pitchFamily="34" charset="-122"/>
                <a:sym typeface="Lato Light" charset="0"/>
              </a:endParaRPr>
            </a:p>
          </p:txBody>
        </p:sp>
      </p:grpSp>
      <p:grpSp>
        <p:nvGrpSpPr>
          <p:cNvPr id="102" name="原创设计师QQ598969553      _1"/>
          <p:cNvGrpSpPr/>
          <p:nvPr/>
        </p:nvGrpSpPr>
        <p:grpSpPr>
          <a:xfrm>
            <a:off x="3101771" y="954586"/>
            <a:ext cx="4730264" cy="781379"/>
            <a:chOff x="3980318" y="1744778"/>
            <a:chExt cx="6308478" cy="1042080"/>
          </a:xfrm>
        </p:grpSpPr>
        <p:cxnSp>
          <p:nvCxnSpPr>
            <p:cNvPr id="103" name="直接连接符 102"/>
            <p:cNvCxnSpPr/>
            <p:nvPr/>
          </p:nvCxnSpPr>
          <p:spPr>
            <a:xfrm>
              <a:off x="3980318" y="2251530"/>
              <a:ext cx="122872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4" name="左中括号 103"/>
            <p:cNvSpPr/>
            <p:nvPr/>
          </p:nvSpPr>
          <p:spPr>
            <a:xfrm>
              <a:off x="5264605" y="1744778"/>
              <a:ext cx="123825" cy="1042080"/>
            </a:xfrm>
            <a:prstGeom prst="leftBracket">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350">
                <a:latin typeface="微软雅黑" panose="020B0503020204020204" pitchFamily="34" charset="-122"/>
                <a:ea typeface="微软雅黑" panose="020B0503020204020204" pitchFamily="34" charset="-122"/>
              </a:endParaRPr>
            </a:p>
          </p:txBody>
        </p:sp>
        <p:sp>
          <p:nvSpPr>
            <p:cNvPr id="105" name="Rectangle 5"/>
            <p:cNvSpPr/>
            <p:nvPr/>
          </p:nvSpPr>
          <p:spPr bwMode="auto">
            <a:xfrm>
              <a:off x="5491598" y="1760045"/>
              <a:ext cx="4797198" cy="10114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50" dirty="0" smtClean="0">
                  <a:latin typeface="微软雅黑" panose="020B0503020204020204" pitchFamily="34" charset="-122"/>
                  <a:ea typeface="微软雅黑" panose="020B0503020204020204" pitchFamily="34" charset="-122"/>
                  <a:sym typeface="Lato Light" charset="0"/>
                </a:rPr>
                <a:t>县管理用户在系统的流程方面主要是对本县补贴工作进行相关的设置与控制。如封闭设置、免公示设置、参数设置、区域管理、品目资金控制等，且要在系统使用前期，就应完成资金控制等相关设置。</a:t>
              </a:r>
              <a:endParaRPr lang="en-US" altLang="zh-CN" sz="1050" dirty="0" smtClean="0">
                <a:latin typeface="微软雅黑" panose="020B0503020204020204" pitchFamily="34" charset="-122"/>
                <a:ea typeface="微软雅黑" panose="020B0503020204020204" pitchFamily="34" charset="-122"/>
                <a:sym typeface="Lato Light" charset="0"/>
              </a:endParaRPr>
            </a:p>
            <a:p>
              <a:pPr fontAlgn="base">
                <a:lnSpc>
                  <a:spcPct val="150000"/>
                </a:lnSpc>
                <a:spcBef>
                  <a:spcPct val="0"/>
                </a:spcBef>
                <a:spcAft>
                  <a:spcPct val="0"/>
                </a:spcAft>
              </a:pPr>
              <a:endParaRPr lang="en-US" altLang="zh-CN" sz="1050" dirty="0">
                <a:latin typeface="微软雅黑" panose="020B0503020204020204" pitchFamily="34" charset="-122"/>
                <a:ea typeface="微软雅黑" panose="020B0503020204020204" pitchFamily="34" charset="-122"/>
                <a:sym typeface="Lato Light" charset="0"/>
              </a:endParaRPr>
            </a:p>
          </p:txBody>
        </p:sp>
      </p:grpSp>
      <p:sp>
        <p:nvSpPr>
          <p:cNvPr id="106" name="原创设计师QQ598969553      _3"/>
          <p:cNvSpPr/>
          <p:nvPr/>
        </p:nvSpPr>
        <p:spPr bwMode="blackWhite">
          <a:xfrm>
            <a:off x="2603565" y="3845240"/>
            <a:ext cx="941926" cy="941926"/>
          </a:xfrm>
          <a:prstGeom prst="ellipse">
            <a:avLst/>
          </a:prstGeom>
          <a:solidFill>
            <a:schemeClr val="bg1">
              <a:lumMod val="85000"/>
            </a:schemeClr>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ea typeface="微软雅黑" panose="020B0503020204020204" pitchFamily="34" charset="-122"/>
            </a:endParaRPr>
          </a:p>
        </p:txBody>
      </p:sp>
      <p:sp>
        <p:nvSpPr>
          <p:cNvPr id="107" name="原创设计师QQ598969553      _5"/>
          <p:cNvSpPr/>
          <p:nvPr/>
        </p:nvSpPr>
        <p:spPr bwMode="blackWhite">
          <a:xfrm>
            <a:off x="2605735" y="923203"/>
            <a:ext cx="941926" cy="941926"/>
          </a:xfrm>
          <a:prstGeom prst="ellipse">
            <a:avLst/>
          </a:prstGeom>
          <a:solidFill>
            <a:schemeClr val="bg1">
              <a:lumMod val="85000"/>
            </a:schemeClr>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ea typeface="微软雅黑" panose="020B0503020204020204" pitchFamily="34" charset="-122"/>
            </a:endParaRPr>
          </a:p>
        </p:txBody>
      </p:sp>
      <p:sp>
        <p:nvSpPr>
          <p:cNvPr id="108" name="原创设计师QQ598969553      _6"/>
          <p:cNvSpPr/>
          <p:nvPr/>
        </p:nvSpPr>
        <p:spPr bwMode="blackWhite">
          <a:xfrm>
            <a:off x="825888" y="1962888"/>
            <a:ext cx="1703388" cy="1703388"/>
          </a:xfrm>
          <a:prstGeom prst="ellipse">
            <a:avLst/>
          </a:prstGeom>
          <a:solidFill>
            <a:schemeClr val="bg1">
              <a:lumMod val="85000"/>
            </a:schemeClr>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ea typeface="微软雅黑" panose="020B0503020204020204" pitchFamily="34" charset="-122"/>
            </a:endParaRPr>
          </a:p>
        </p:txBody>
      </p:sp>
      <p:cxnSp>
        <p:nvCxnSpPr>
          <p:cNvPr id="109" name="原创设计师QQ598969553      _8"/>
          <p:cNvCxnSpPr/>
          <p:nvPr/>
        </p:nvCxnSpPr>
        <p:spPr>
          <a:xfrm>
            <a:off x="2313955" y="1742755"/>
            <a:ext cx="0" cy="0"/>
          </a:xfrm>
          <a:prstGeom prst="line">
            <a:avLst/>
          </a:prstGeom>
          <a:ln w="19050">
            <a:solidFill>
              <a:srgbClr val="F7D9D3"/>
            </a:solidFill>
          </a:ln>
        </p:spPr>
        <p:style>
          <a:lnRef idx="1">
            <a:schemeClr val="accent1"/>
          </a:lnRef>
          <a:fillRef idx="0">
            <a:schemeClr val="accent1"/>
          </a:fillRef>
          <a:effectRef idx="0">
            <a:schemeClr val="accent1"/>
          </a:effectRef>
          <a:fontRef idx="minor">
            <a:schemeClr val="tx1"/>
          </a:fontRef>
        </p:style>
      </p:cxnSp>
      <p:grpSp>
        <p:nvGrpSpPr>
          <p:cNvPr id="110" name="原创设计师QQ598969553      _9"/>
          <p:cNvGrpSpPr/>
          <p:nvPr/>
        </p:nvGrpSpPr>
        <p:grpSpPr>
          <a:xfrm>
            <a:off x="1941830" y="1334770"/>
            <a:ext cx="629920" cy="628015"/>
            <a:chOff x="2132468" y="2251530"/>
            <a:chExt cx="584200" cy="350838"/>
          </a:xfrm>
        </p:grpSpPr>
        <p:cxnSp>
          <p:nvCxnSpPr>
            <p:cNvPr id="111" name="直接连接符 110"/>
            <p:cNvCxnSpPr/>
            <p:nvPr/>
          </p:nvCxnSpPr>
          <p:spPr bwMode="auto">
            <a:xfrm flipV="1">
              <a:off x="2132468" y="2251530"/>
              <a:ext cx="265112" cy="35083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bwMode="auto">
            <a:xfrm>
              <a:off x="2389643" y="2251530"/>
              <a:ext cx="327025"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3" name="原创设计师QQ598969553      _10"/>
          <p:cNvGrpSpPr/>
          <p:nvPr/>
        </p:nvGrpSpPr>
        <p:grpSpPr>
          <a:xfrm>
            <a:off x="2715179" y="1035003"/>
            <a:ext cx="718971" cy="718971"/>
            <a:chOff x="2769757" y="1703859"/>
            <a:chExt cx="958850" cy="958850"/>
          </a:xfrm>
        </p:grpSpPr>
        <p:sp>
          <p:nvSpPr>
            <p:cNvPr id="114" name="椭圆 113"/>
            <p:cNvSpPr/>
            <p:nvPr/>
          </p:nvSpPr>
          <p:spPr bwMode="auto">
            <a:xfrm>
              <a:off x="2769757" y="1703859"/>
              <a:ext cx="958850" cy="958850"/>
            </a:xfrm>
            <a:prstGeom prst="ellipse">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68564" tIns="34282" rIns="68564" bIns="34282" numCol="1" anchor="t" anchorCtr="0" compatLnSpc="1"/>
            <a:lstStyle/>
            <a:p>
              <a:endParaRPr lang="zh-CN" altLang="en-US" sz="1350" dirty="0">
                <a:solidFill>
                  <a:prstClr val="black"/>
                </a:solidFill>
                <a:ea typeface="微软雅黑" panose="020B0503020204020204" pitchFamily="34" charset="-122"/>
              </a:endParaRPr>
            </a:p>
          </p:txBody>
        </p:sp>
        <p:sp>
          <p:nvSpPr>
            <p:cNvPr id="115" name="文本框 11"/>
            <p:cNvSpPr txBox="1"/>
            <p:nvPr/>
          </p:nvSpPr>
          <p:spPr>
            <a:xfrm>
              <a:off x="2829975" y="1983377"/>
              <a:ext cx="861976" cy="369418"/>
            </a:xfrm>
            <a:prstGeom prst="rect">
              <a:avLst/>
            </a:prstGeom>
            <a:noFill/>
          </p:spPr>
          <p:txBody>
            <a:bodyPr wrap="none" rtlCol="0">
              <a:spAutoFit/>
            </a:bodyPr>
            <a:lstStyle/>
            <a:p>
              <a:pPr algn="ctr">
                <a:spcBef>
                  <a:spcPct val="0"/>
                </a:spcBef>
              </a:pPr>
              <a:r>
                <a:rPr lang="zh-CN" altLang="en-US" sz="1200" b="1" dirty="0" smtClean="0">
                  <a:solidFill>
                    <a:schemeClr val="accent2"/>
                  </a:solidFill>
                  <a:ea typeface="微软雅黑" panose="020B0503020204020204" pitchFamily="34" charset="-122"/>
                  <a:sym typeface="微软雅黑" panose="020B0503020204020204" pitchFamily="34" charset="-122"/>
                </a:rPr>
                <a:t>县管理</a:t>
              </a:r>
              <a:endParaRPr lang="zh-CN" altLang="en-US" sz="1200" b="1" dirty="0">
                <a:solidFill>
                  <a:schemeClr val="accent2"/>
                </a:solidFill>
                <a:ea typeface="微软雅黑" panose="020B0503020204020204" pitchFamily="34" charset="-122"/>
                <a:sym typeface="微软雅黑" panose="020B0503020204020204" pitchFamily="34" charset="-122"/>
              </a:endParaRPr>
            </a:p>
          </p:txBody>
        </p:sp>
      </p:grpSp>
      <p:sp>
        <p:nvSpPr>
          <p:cNvPr id="116" name="椭圆 115"/>
          <p:cNvSpPr/>
          <p:nvPr/>
        </p:nvSpPr>
        <p:spPr bwMode="auto">
          <a:xfrm>
            <a:off x="2715260" y="3956685"/>
            <a:ext cx="717550" cy="718820"/>
          </a:xfrm>
          <a:prstGeom prst="ellipse">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68564" tIns="34282" rIns="68564" bIns="34282" numCol="1" anchor="t" anchorCtr="0" compatLnSpc="1"/>
          <a:lstStyle/>
          <a:p>
            <a:endParaRPr lang="zh-CN" altLang="en-US" sz="1350" dirty="0">
              <a:solidFill>
                <a:prstClr val="black"/>
              </a:solidFill>
              <a:ea typeface="微软雅黑" panose="020B0503020204020204" pitchFamily="34" charset="-122"/>
            </a:endParaRPr>
          </a:p>
        </p:txBody>
      </p:sp>
      <p:grpSp>
        <p:nvGrpSpPr>
          <p:cNvPr id="117" name="原创设计师QQ598969553      _15"/>
          <p:cNvGrpSpPr/>
          <p:nvPr/>
        </p:nvGrpSpPr>
        <p:grpSpPr>
          <a:xfrm>
            <a:off x="1021786" y="2152579"/>
            <a:ext cx="1321795" cy="1321797"/>
            <a:chOff x="1360492" y="2870770"/>
            <a:chExt cx="1762804" cy="1762804"/>
          </a:xfrm>
        </p:grpSpPr>
        <p:sp>
          <p:nvSpPr>
            <p:cNvPr id="118" name="椭圆 117"/>
            <p:cNvSpPr/>
            <p:nvPr/>
          </p:nvSpPr>
          <p:spPr>
            <a:xfrm>
              <a:off x="1360492" y="2870770"/>
              <a:ext cx="1762804" cy="1762804"/>
            </a:xfrm>
            <a:prstGeom prst="ellipse">
              <a:avLst/>
            </a:prstGeom>
            <a:gradFill>
              <a:gsLst>
                <a:gs pos="100000">
                  <a:schemeClr val="accent1"/>
                </a:gs>
                <a:gs pos="0">
                  <a:schemeClr val="accent1">
                    <a:lumMod val="75000"/>
                  </a:schemeClr>
                </a:gs>
              </a:gsLst>
              <a:lin ang="5400000" scaled="1"/>
            </a:gra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sp>
          <p:nvSpPr>
            <p:cNvPr id="119" name="矩形 118"/>
            <p:cNvSpPr/>
            <p:nvPr/>
          </p:nvSpPr>
          <p:spPr>
            <a:xfrm>
              <a:off x="1686112" y="3525067"/>
              <a:ext cx="1169825" cy="492557"/>
            </a:xfrm>
            <a:prstGeom prst="rect">
              <a:avLst/>
            </a:prstGeom>
          </p:spPr>
          <p:txBody>
            <a:bodyPr wrap="none">
              <a:spAutoFit/>
            </a:bodyPr>
            <a:lstStyle/>
            <a:p>
              <a:pPr algn="ctr">
                <a:spcBef>
                  <a:spcPct val="0"/>
                </a:spcBef>
              </a:pPr>
              <a:r>
                <a:rPr lang="zh-CN" altLang="en-US" b="1" dirty="0" smtClean="0">
                  <a:solidFill>
                    <a:schemeClr val="bg1"/>
                  </a:solidFill>
                  <a:ea typeface="微软雅黑" panose="020B0503020204020204" pitchFamily="34" charset="-122"/>
                  <a:sym typeface="微软雅黑" panose="020B0503020204020204" pitchFamily="34" charset="-122"/>
                </a:rPr>
                <a:t>县用户</a:t>
              </a:r>
              <a:endParaRPr lang="zh-CN" altLang="en-US" b="1" dirty="0">
                <a:solidFill>
                  <a:schemeClr val="bg1"/>
                </a:solidFill>
                <a:ea typeface="微软雅黑" panose="020B0503020204020204" pitchFamily="34" charset="-122"/>
                <a:sym typeface="微软雅黑" panose="020B0503020204020204" pitchFamily="34" charset="-122"/>
              </a:endParaRPr>
            </a:p>
          </p:txBody>
        </p:sp>
      </p:grpSp>
      <p:grpSp>
        <p:nvGrpSpPr>
          <p:cNvPr id="120" name="原创设计师QQ598969553      _16"/>
          <p:cNvGrpSpPr/>
          <p:nvPr/>
        </p:nvGrpSpPr>
        <p:grpSpPr>
          <a:xfrm flipV="1">
            <a:off x="1941830" y="3663950"/>
            <a:ext cx="629920" cy="693420"/>
            <a:chOff x="2132468" y="2251530"/>
            <a:chExt cx="584200" cy="350838"/>
          </a:xfrm>
        </p:grpSpPr>
        <p:cxnSp>
          <p:nvCxnSpPr>
            <p:cNvPr id="121" name="直接连接符 120"/>
            <p:cNvCxnSpPr/>
            <p:nvPr/>
          </p:nvCxnSpPr>
          <p:spPr bwMode="auto">
            <a:xfrm flipV="1">
              <a:off x="2132468" y="2251530"/>
              <a:ext cx="265112" cy="35083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bwMode="auto">
            <a:xfrm>
              <a:off x="2389643" y="2251530"/>
              <a:ext cx="327025"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3" name="原创设计师QQ598969553      _5"/>
          <p:cNvSpPr/>
          <p:nvPr/>
        </p:nvSpPr>
        <p:spPr bwMode="blackWhite">
          <a:xfrm>
            <a:off x="3443279" y="1870391"/>
            <a:ext cx="941926" cy="941926"/>
          </a:xfrm>
          <a:prstGeom prst="ellipse">
            <a:avLst/>
          </a:prstGeom>
          <a:solidFill>
            <a:schemeClr val="bg1">
              <a:lumMod val="85000"/>
            </a:schemeClr>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ea typeface="微软雅黑" panose="020B0503020204020204" pitchFamily="34" charset="-122"/>
            </a:endParaRPr>
          </a:p>
        </p:txBody>
      </p:sp>
      <p:cxnSp>
        <p:nvCxnSpPr>
          <p:cNvPr id="124" name="原创设计师QQ598969553      _8"/>
          <p:cNvCxnSpPr/>
          <p:nvPr/>
        </p:nvCxnSpPr>
        <p:spPr>
          <a:xfrm>
            <a:off x="3182932" y="2853138"/>
            <a:ext cx="0" cy="0"/>
          </a:xfrm>
          <a:prstGeom prst="line">
            <a:avLst/>
          </a:prstGeom>
          <a:ln w="19050">
            <a:solidFill>
              <a:srgbClr val="F7D9D3"/>
            </a:solidFill>
          </a:ln>
        </p:spPr>
        <p:style>
          <a:lnRef idx="1">
            <a:schemeClr val="accent1"/>
          </a:lnRef>
          <a:fillRef idx="0">
            <a:schemeClr val="accent1"/>
          </a:fillRef>
          <a:effectRef idx="0">
            <a:schemeClr val="accent1"/>
          </a:effectRef>
          <a:fontRef idx="minor">
            <a:schemeClr val="tx1"/>
          </a:fontRef>
        </p:style>
      </p:cxnSp>
      <p:grpSp>
        <p:nvGrpSpPr>
          <p:cNvPr id="125" name="原创设计师QQ598969553      _10"/>
          <p:cNvGrpSpPr/>
          <p:nvPr/>
        </p:nvGrpSpPr>
        <p:grpSpPr>
          <a:xfrm>
            <a:off x="3564419" y="1980921"/>
            <a:ext cx="718971" cy="718971"/>
            <a:chOff x="2923886" y="1473513"/>
            <a:chExt cx="958850" cy="958850"/>
          </a:xfrm>
        </p:grpSpPr>
        <p:sp>
          <p:nvSpPr>
            <p:cNvPr id="126" name="椭圆 125"/>
            <p:cNvSpPr/>
            <p:nvPr/>
          </p:nvSpPr>
          <p:spPr bwMode="auto">
            <a:xfrm>
              <a:off x="2923886" y="1473513"/>
              <a:ext cx="958850" cy="958850"/>
            </a:xfrm>
            <a:prstGeom prst="ellipse">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68564" tIns="34282" rIns="68564" bIns="34282" numCol="1" anchor="t" anchorCtr="0" compatLnSpc="1"/>
            <a:lstStyle/>
            <a:p>
              <a:endParaRPr lang="zh-CN" altLang="en-US" sz="1350" dirty="0">
                <a:solidFill>
                  <a:prstClr val="black"/>
                </a:solidFill>
                <a:ea typeface="微软雅黑" panose="020B0503020204020204" pitchFamily="34" charset="-122"/>
              </a:endParaRPr>
            </a:p>
          </p:txBody>
        </p:sp>
        <p:sp>
          <p:nvSpPr>
            <p:cNvPr id="127" name="文本框 11"/>
            <p:cNvSpPr txBox="1"/>
            <p:nvPr/>
          </p:nvSpPr>
          <p:spPr>
            <a:xfrm>
              <a:off x="2973094" y="1748796"/>
              <a:ext cx="861976" cy="369418"/>
            </a:xfrm>
            <a:prstGeom prst="rect">
              <a:avLst/>
            </a:prstGeom>
            <a:noFill/>
          </p:spPr>
          <p:txBody>
            <a:bodyPr wrap="none" rtlCol="0">
              <a:spAutoFit/>
            </a:bodyPr>
            <a:lstStyle/>
            <a:p>
              <a:pPr algn="ctr">
                <a:spcBef>
                  <a:spcPct val="0"/>
                </a:spcBef>
              </a:pPr>
              <a:r>
                <a:rPr lang="zh-CN" altLang="en-US" sz="1200" b="1" dirty="0" smtClean="0">
                  <a:solidFill>
                    <a:schemeClr val="accent2"/>
                  </a:solidFill>
                  <a:ea typeface="微软雅黑" panose="020B0503020204020204" pitchFamily="34" charset="-122"/>
                  <a:sym typeface="微软雅黑" panose="020B0503020204020204" pitchFamily="34" charset="-122"/>
                </a:rPr>
                <a:t>县操作</a:t>
              </a:r>
              <a:endParaRPr lang="zh-CN" altLang="en-US" sz="1200" b="1" dirty="0">
                <a:solidFill>
                  <a:schemeClr val="accent2"/>
                </a:solidFill>
                <a:ea typeface="微软雅黑" panose="020B0503020204020204" pitchFamily="34" charset="-122"/>
                <a:sym typeface="微软雅黑" panose="020B0503020204020204" pitchFamily="34" charset="-122"/>
              </a:endParaRPr>
            </a:p>
          </p:txBody>
        </p:sp>
      </p:grpSp>
      <p:grpSp>
        <p:nvGrpSpPr>
          <p:cNvPr id="128" name="原创设计师QQ598969553      _1"/>
          <p:cNvGrpSpPr/>
          <p:nvPr/>
        </p:nvGrpSpPr>
        <p:grpSpPr>
          <a:xfrm>
            <a:off x="4384673" y="1950068"/>
            <a:ext cx="3642995" cy="781684"/>
            <a:chOff x="3980318" y="1506810"/>
            <a:chExt cx="5335173" cy="1042486"/>
          </a:xfrm>
        </p:grpSpPr>
        <p:cxnSp>
          <p:nvCxnSpPr>
            <p:cNvPr id="129" name="直接连接符 128"/>
            <p:cNvCxnSpPr>
              <a:endCxn id="130" idx="1"/>
            </p:cNvCxnSpPr>
            <p:nvPr/>
          </p:nvCxnSpPr>
          <p:spPr>
            <a:xfrm>
              <a:off x="3980318" y="2014409"/>
              <a:ext cx="941591" cy="1428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0" name="左中括号 129"/>
            <p:cNvSpPr/>
            <p:nvPr/>
          </p:nvSpPr>
          <p:spPr>
            <a:xfrm>
              <a:off x="4921909" y="1506810"/>
              <a:ext cx="466523" cy="1042080"/>
            </a:xfrm>
            <a:prstGeom prst="leftBracket">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350">
                <a:latin typeface="微软雅黑" panose="020B0503020204020204" pitchFamily="34" charset="-122"/>
                <a:ea typeface="微软雅黑" panose="020B0503020204020204" pitchFamily="34" charset="-122"/>
              </a:endParaRPr>
            </a:p>
          </p:txBody>
        </p:sp>
        <p:sp>
          <p:nvSpPr>
            <p:cNvPr id="131" name="Rectangle 5"/>
            <p:cNvSpPr/>
            <p:nvPr/>
          </p:nvSpPr>
          <p:spPr bwMode="auto">
            <a:xfrm>
              <a:off x="5131607" y="1538143"/>
              <a:ext cx="4183884" cy="1011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50" dirty="0" smtClean="0">
                  <a:latin typeface="微软雅黑" panose="020B0503020204020204" pitchFamily="34" charset="-122"/>
                  <a:ea typeface="微软雅黑" panose="020B0503020204020204" pitchFamily="34" charset="-122"/>
                  <a:sym typeface="Lato Light" charset="0"/>
                </a:rPr>
                <a:t>县操作用户是补贴系统流程中主要操作者，从一开始的申请录入到后期的申请结算，是使用系统最频繁的用户。</a:t>
              </a:r>
              <a:endParaRPr lang="en-US" altLang="zh-CN" sz="1050" dirty="0">
                <a:latin typeface="微软雅黑" panose="020B0503020204020204" pitchFamily="34" charset="-122"/>
                <a:ea typeface="微软雅黑" panose="020B0503020204020204" pitchFamily="34" charset="-122"/>
                <a:sym typeface="Lato Light" charset="0"/>
              </a:endParaRPr>
            </a:p>
          </p:txBody>
        </p:sp>
      </p:grpSp>
      <p:cxnSp>
        <p:nvCxnSpPr>
          <p:cNvPr id="132" name="原创设计师QQ598969553      _7"/>
          <p:cNvCxnSpPr/>
          <p:nvPr/>
        </p:nvCxnSpPr>
        <p:spPr>
          <a:xfrm flipV="1">
            <a:off x="2571736" y="2366647"/>
            <a:ext cx="785818" cy="1046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原创设计师QQ598969553      _7"/>
          <p:cNvCxnSpPr/>
          <p:nvPr/>
        </p:nvCxnSpPr>
        <p:spPr>
          <a:xfrm flipV="1">
            <a:off x="2571736" y="3310892"/>
            <a:ext cx="785818" cy="10460"/>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4" name="原创设计师QQ598969553      _5"/>
          <p:cNvSpPr/>
          <p:nvPr/>
        </p:nvSpPr>
        <p:spPr bwMode="blackWhite">
          <a:xfrm>
            <a:off x="3454074" y="2894011"/>
            <a:ext cx="941926" cy="941926"/>
          </a:xfrm>
          <a:prstGeom prst="ellipse">
            <a:avLst/>
          </a:prstGeom>
          <a:solidFill>
            <a:schemeClr val="bg1">
              <a:lumMod val="85000"/>
            </a:schemeClr>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ea typeface="微软雅黑" panose="020B0503020204020204" pitchFamily="34" charset="-122"/>
            </a:endParaRPr>
          </a:p>
        </p:txBody>
      </p:sp>
      <p:sp>
        <p:nvSpPr>
          <p:cNvPr id="135" name="椭圆 134"/>
          <p:cNvSpPr/>
          <p:nvPr/>
        </p:nvSpPr>
        <p:spPr bwMode="auto">
          <a:xfrm>
            <a:off x="3564255" y="3013075"/>
            <a:ext cx="718820" cy="718820"/>
          </a:xfrm>
          <a:prstGeom prst="ellipse">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68564" tIns="34282" rIns="68564" bIns="34282" numCol="1" anchor="t" anchorCtr="0" compatLnSpc="1"/>
          <a:lstStyle/>
          <a:p>
            <a:endParaRPr lang="zh-CN" altLang="en-US" sz="1350" dirty="0">
              <a:solidFill>
                <a:prstClr val="black"/>
              </a:solidFill>
              <a:ea typeface="微软雅黑" panose="020B0503020204020204" pitchFamily="34" charset="-122"/>
            </a:endParaRPr>
          </a:p>
        </p:txBody>
      </p:sp>
      <p:grpSp>
        <p:nvGrpSpPr>
          <p:cNvPr id="136" name="原创设计师QQ598969553      _1"/>
          <p:cNvGrpSpPr/>
          <p:nvPr/>
        </p:nvGrpSpPr>
        <p:grpSpPr>
          <a:xfrm>
            <a:off x="4395468" y="2920348"/>
            <a:ext cx="961497" cy="781380"/>
            <a:chOff x="3980318" y="1744778"/>
            <a:chExt cx="1408114" cy="1042080"/>
          </a:xfrm>
        </p:grpSpPr>
        <p:cxnSp>
          <p:nvCxnSpPr>
            <p:cNvPr id="137" name="直接连接符 136"/>
            <p:cNvCxnSpPr>
              <a:endCxn id="138" idx="1"/>
            </p:cNvCxnSpPr>
            <p:nvPr/>
          </p:nvCxnSpPr>
          <p:spPr>
            <a:xfrm>
              <a:off x="3980318" y="2251530"/>
              <a:ext cx="941591" cy="1428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8" name="左中括号 137"/>
            <p:cNvSpPr/>
            <p:nvPr/>
          </p:nvSpPr>
          <p:spPr>
            <a:xfrm>
              <a:off x="4921909" y="1744778"/>
              <a:ext cx="466523" cy="1042080"/>
            </a:xfrm>
            <a:prstGeom prst="leftBracket">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350">
                <a:latin typeface="微软雅黑" panose="020B0503020204020204" pitchFamily="34" charset="-122"/>
                <a:ea typeface="微软雅黑" panose="020B0503020204020204" pitchFamily="34" charset="-122"/>
              </a:endParaRPr>
            </a:p>
          </p:txBody>
        </p:sp>
      </p:grpSp>
      <p:sp>
        <p:nvSpPr>
          <p:cNvPr id="139" name="文本框 19"/>
          <p:cNvSpPr txBox="1"/>
          <p:nvPr/>
        </p:nvSpPr>
        <p:spPr>
          <a:xfrm>
            <a:off x="3600753" y="3253431"/>
            <a:ext cx="646332" cy="276999"/>
          </a:xfrm>
          <a:prstGeom prst="rect">
            <a:avLst/>
          </a:prstGeom>
          <a:noFill/>
        </p:spPr>
        <p:txBody>
          <a:bodyPr wrap="none" rtlCol="0">
            <a:spAutoFit/>
          </a:bodyPr>
          <a:lstStyle/>
          <a:p>
            <a:pPr algn="ctr">
              <a:spcBef>
                <a:spcPct val="0"/>
              </a:spcBef>
            </a:pPr>
            <a:r>
              <a:rPr lang="zh-CN" altLang="en-US" sz="1200" b="1" dirty="0" smtClean="0">
                <a:solidFill>
                  <a:schemeClr val="accent2"/>
                </a:solidFill>
                <a:ea typeface="微软雅黑" panose="020B0503020204020204" pitchFamily="34" charset="-122"/>
                <a:sym typeface="微软雅黑" panose="020B0503020204020204" pitchFamily="34" charset="-122"/>
              </a:rPr>
              <a:t>县浏览</a:t>
            </a:r>
            <a:endParaRPr lang="zh-CN" altLang="en-US" sz="1200" b="1" dirty="0">
              <a:solidFill>
                <a:schemeClr val="accent2"/>
              </a:solidFill>
              <a:ea typeface="微软雅黑" panose="020B0503020204020204" pitchFamily="34" charset="-122"/>
              <a:sym typeface="微软雅黑" panose="020B0503020204020204" pitchFamily="34" charset="-122"/>
            </a:endParaRPr>
          </a:p>
        </p:txBody>
      </p:sp>
      <p:sp>
        <p:nvSpPr>
          <p:cNvPr id="140" name="Rectangle 5"/>
          <p:cNvSpPr/>
          <p:nvPr/>
        </p:nvSpPr>
        <p:spPr bwMode="auto">
          <a:xfrm>
            <a:off x="5180965" y="3013075"/>
            <a:ext cx="2856230" cy="758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50" dirty="0" smtClean="0">
                <a:latin typeface="微软雅黑" panose="020B0503020204020204" pitchFamily="34" charset="-122"/>
                <a:ea typeface="微软雅黑" panose="020B0503020204020204" pitchFamily="34" charset="-122"/>
                <a:sym typeface="Lato Light" charset="0"/>
              </a:rPr>
              <a:t>不参与申请流程的任何操作，只拥有查看本县申请已及统计相关申请数据的权限。</a:t>
            </a:r>
            <a:endParaRPr lang="en-US" altLang="zh-CN" sz="1050" dirty="0">
              <a:latin typeface="微软雅黑" panose="020B0503020204020204" pitchFamily="34" charset="-122"/>
              <a:ea typeface="微软雅黑" panose="020B0503020204020204" pitchFamily="34" charset="-122"/>
              <a:sym typeface="Lato Light" charset="0"/>
            </a:endParaRPr>
          </a:p>
        </p:txBody>
      </p:sp>
      <p:sp>
        <p:nvSpPr>
          <p:cNvPr id="141" name="文本框 19"/>
          <p:cNvSpPr txBox="1"/>
          <p:nvPr/>
        </p:nvSpPr>
        <p:spPr>
          <a:xfrm>
            <a:off x="2754249" y="4176721"/>
            <a:ext cx="640080" cy="275590"/>
          </a:xfrm>
          <a:prstGeom prst="rect">
            <a:avLst/>
          </a:prstGeom>
          <a:noFill/>
        </p:spPr>
        <p:txBody>
          <a:bodyPr wrap="none" rtlCol="0">
            <a:spAutoFit/>
          </a:bodyPr>
          <a:lstStyle/>
          <a:p>
            <a:pPr algn="ctr">
              <a:spcBef>
                <a:spcPct val="0"/>
              </a:spcBef>
            </a:pPr>
            <a:r>
              <a:rPr lang="zh-CN" altLang="en-US" sz="1200" b="1" dirty="0" smtClean="0">
                <a:solidFill>
                  <a:schemeClr val="accent2"/>
                </a:solidFill>
                <a:ea typeface="微软雅黑" panose="020B0503020204020204" pitchFamily="34" charset="-122"/>
                <a:sym typeface="微软雅黑" panose="020B0503020204020204" pitchFamily="34" charset="-122"/>
              </a:rPr>
              <a:t>县财政</a:t>
            </a:r>
            <a:endParaRPr lang="en-US" altLang="zh-CN" sz="1200" b="1" dirty="0">
              <a:solidFill>
                <a:schemeClr val="accent2"/>
              </a:solidFill>
              <a:ea typeface="微软雅黑" panose="020B0503020204020204" pitchFamily="34" charset="-122"/>
              <a:sym typeface="微软雅黑" panose="020B0503020204020204" pitchFamily="34" charset="-122"/>
            </a:endParaRPr>
          </a:p>
        </p:txBody>
      </p:sp>
      <p:sp>
        <p:nvSpPr>
          <p:cNvPr id="142" name="文本框 17"/>
          <p:cNvSpPr txBox="1"/>
          <p:nvPr/>
        </p:nvSpPr>
        <p:spPr>
          <a:xfrm>
            <a:off x="4434205" y="4026535"/>
            <a:ext cx="3274695" cy="575945"/>
          </a:xfrm>
          <a:prstGeom prst="rect">
            <a:avLst/>
          </a:prstGeom>
          <a:noFill/>
        </p:spPr>
        <p:txBody>
          <a:bodyPr wrap="square" rtlCol="0">
            <a:spAutoFit/>
          </a:bodyPr>
          <a:lstStyle/>
          <a:p>
            <a:pPr algn="l" fontAlgn="base">
              <a:lnSpc>
                <a:spcPct val="150000"/>
              </a:lnSpc>
            </a:pPr>
            <a:r>
              <a:rPr lang="zh-CN" altLang="en-US" sz="1050" dirty="0" smtClean="0">
                <a:latin typeface="微软雅黑" panose="020B0503020204020204" pitchFamily="34" charset="-122"/>
                <a:ea typeface="微软雅黑" panose="020B0503020204020204" pitchFamily="34" charset="-122"/>
              </a:rPr>
              <a:t>县财政用户在系统的流程方面主要是对县操作人员提交的申请结算数据，进行确认结算操作。</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blinds(horizontal)">
                                      <p:cBhvr>
                                        <p:cTn id="7" dur="500"/>
                                        <p:tgtEl>
                                          <p:spTgt spid="108"/>
                                        </p:tgtEl>
                                      </p:cBhvr>
                                    </p:animEffect>
                                  </p:childTnLst>
                                </p:cTn>
                              </p:par>
                              <p:par>
                                <p:cTn id="8" presetID="3" presetClass="entr" presetSubtype="10" fill="hold" nodeType="withEffect">
                                  <p:stCondLst>
                                    <p:cond delay="0"/>
                                  </p:stCondLst>
                                  <p:childTnLst>
                                    <p:set>
                                      <p:cBhvr>
                                        <p:cTn id="9" dur="1" fill="hold">
                                          <p:stCondLst>
                                            <p:cond delay="0"/>
                                          </p:stCondLst>
                                        </p:cTn>
                                        <p:tgtEl>
                                          <p:spTgt spid="117"/>
                                        </p:tgtEl>
                                        <p:attrNameLst>
                                          <p:attrName>style.visibility</p:attrName>
                                        </p:attrNameLst>
                                      </p:cBhvr>
                                      <p:to>
                                        <p:strVal val="visible"/>
                                      </p:to>
                                    </p:set>
                                    <p:animEffect transition="in" filter="blinds(horizontal)">
                                      <p:cBhvr>
                                        <p:cTn id="10" dur="500"/>
                                        <p:tgtEl>
                                          <p:spTgt spid="117"/>
                                        </p:tgtEl>
                                      </p:cBhvr>
                                    </p:animEffect>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10"/>
                                        </p:tgtEl>
                                        <p:attrNameLst>
                                          <p:attrName>style.visibility</p:attrName>
                                        </p:attrNameLst>
                                      </p:cBhvr>
                                      <p:to>
                                        <p:strVal val="visible"/>
                                      </p:to>
                                    </p:set>
                                    <p:anim to="" calcmode="lin" valueType="num">
                                      <p:cBhvr>
                                        <p:cTn id="15" dur="1" fill="hold"/>
                                        <p:tgtEl>
                                          <p:spTgt spid="110"/>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113"/>
                                        </p:tgtEl>
                                        <p:attrNameLst>
                                          <p:attrName>style.visibility</p:attrName>
                                        </p:attrNameLst>
                                      </p:cBhvr>
                                      <p:to>
                                        <p:strVal val="visible"/>
                                      </p:to>
                                    </p:set>
                                    <p:anim to="" calcmode="lin" valueType="num">
                                      <p:cBhvr>
                                        <p:cTn id="18" dur="1" fill="hold"/>
                                        <p:tgtEl>
                                          <p:spTgt spid="113"/>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107"/>
                                        </p:tgtEl>
                                        <p:attrNameLst>
                                          <p:attrName>style.visibility</p:attrName>
                                        </p:attrNameLst>
                                      </p:cBhvr>
                                      <p:to>
                                        <p:strVal val="visible"/>
                                      </p:to>
                                    </p:set>
                                    <p:anim to="" calcmode="lin" valueType="num">
                                      <p:cBhvr>
                                        <p:cTn id="21" dur="1" fill="hold"/>
                                        <p:tgtEl>
                                          <p:spTgt spid="107"/>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132"/>
                                        </p:tgtEl>
                                        <p:attrNameLst>
                                          <p:attrName>style.visibility</p:attrName>
                                        </p:attrNameLst>
                                      </p:cBhvr>
                                      <p:to>
                                        <p:strVal val="visible"/>
                                      </p:to>
                                    </p:set>
                                    <p:anim to="" calcmode="lin" valueType="num">
                                      <p:cBhvr>
                                        <p:cTn id="26" dur="1" fill="hold"/>
                                        <p:tgtEl>
                                          <p:spTgt spid="132"/>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125"/>
                                        </p:tgtEl>
                                        <p:attrNameLst>
                                          <p:attrName>style.visibility</p:attrName>
                                        </p:attrNameLst>
                                      </p:cBhvr>
                                      <p:to>
                                        <p:strVal val="visible"/>
                                      </p:to>
                                    </p:set>
                                    <p:anim to="" calcmode="lin" valueType="num">
                                      <p:cBhvr>
                                        <p:cTn id="29" dur="1" fill="hold"/>
                                        <p:tgtEl>
                                          <p:spTgt spid="125"/>
                                        </p:tgtEl>
                                        <p:attrNameLst>
                                          <p:attrName/>
                                        </p:attrNameLst>
                                      </p:cBhvr>
                                    </p:anim>
                                  </p:childTnLst>
                                </p:cTn>
                              </p:par>
                              <p:par>
                                <p:cTn id="30" presetID="24" presetClass="entr" presetSubtype="0" fill="hold" grpId="0" nodeType="withEffect">
                                  <p:stCondLst>
                                    <p:cond delay="0"/>
                                  </p:stCondLst>
                                  <p:childTnLst>
                                    <p:set>
                                      <p:cBhvr>
                                        <p:cTn id="31" dur="1" fill="hold">
                                          <p:stCondLst>
                                            <p:cond delay="0"/>
                                          </p:stCondLst>
                                        </p:cTn>
                                        <p:tgtEl>
                                          <p:spTgt spid="123"/>
                                        </p:tgtEl>
                                        <p:attrNameLst>
                                          <p:attrName>style.visibility</p:attrName>
                                        </p:attrNameLst>
                                      </p:cBhvr>
                                      <p:to>
                                        <p:strVal val="visible"/>
                                      </p:to>
                                    </p:set>
                                    <p:anim to="" calcmode="lin" valueType="num">
                                      <p:cBhvr>
                                        <p:cTn id="32" dur="1" fill="hold"/>
                                        <p:tgtEl>
                                          <p:spTgt spid="123"/>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133"/>
                                        </p:tgtEl>
                                        <p:attrNameLst>
                                          <p:attrName>style.visibility</p:attrName>
                                        </p:attrNameLst>
                                      </p:cBhvr>
                                      <p:to>
                                        <p:strVal val="visible"/>
                                      </p:to>
                                    </p:set>
                                    <p:anim to="" calcmode="lin" valueType="num">
                                      <p:cBhvr>
                                        <p:cTn id="37" dur="1" fill="hold"/>
                                        <p:tgtEl>
                                          <p:spTgt spid="133"/>
                                        </p:tgtEl>
                                        <p:attrNameLst>
                                          <p:attrName/>
                                        </p:attrNameLst>
                                      </p:cBhvr>
                                    </p:anim>
                                  </p:childTnLst>
                                </p:cTn>
                              </p:par>
                              <p:par>
                                <p:cTn id="38" presetID="24" presetClass="entr" presetSubtype="0" fill="hold" grpId="0" nodeType="withEffect">
                                  <p:stCondLst>
                                    <p:cond delay="0"/>
                                  </p:stCondLst>
                                  <p:childTnLst>
                                    <p:set>
                                      <p:cBhvr>
                                        <p:cTn id="39" dur="1" fill="hold">
                                          <p:stCondLst>
                                            <p:cond delay="0"/>
                                          </p:stCondLst>
                                        </p:cTn>
                                        <p:tgtEl>
                                          <p:spTgt spid="134"/>
                                        </p:tgtEl>
                                        <p:attrNameLst>
                                          <p:attrName>style.visibility</p:attrName>
                                        </p:attrNameLst>
                                      </p:cBhvr>
                                      <p:to>
                                        <p:strVal val="visible"/>
                                      </p:to>
                                    </p:set>
                                    <p:anim to="" calcmode="lin" valueType="num">
                                      <p:cBhvr>
                                        <p:cTn id="40" dur="1" fill="hold"/>
                                        <p:tgtEl>
                                          <p:spTgt spid="134"/>
                                        </p:tgtEl>
                                        <p:attrNameLst>
                                          <p:attrName/>
                                        </p:attrNameLst>
                                      </p:cBhvr>
                                    </p:anim>
                                  </p:childTnLst>
                                </p:cTn>
                              </p:par>
                              <p:par>
                                <p:cTn id="41" presetID="24" presetClass="entr" presetSubtype="0"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to="" calcmode="lin" valueType="num">
                                      <p:cBhvr>
                                        <p:cTn id="43" dur="1" fill="hold"/>
                                        <p:tgtEl>
                                          <p:spTgt spid="135"/>
                                        </p:tgtEl>
                                        <p:attrNameLst>
                                          <p:attrName/>
                                        </p:attrNameLst>
                                      </p:cBhvr>
                                    </p:anim>
                                  </p:childTnLst>
                                </p:cTn>
                              </p:par>
                              <p:par>
                                <p:cTn id="44" presetID="24" presetClass="entr" presetSubtype="0" fill="hold" grpId="0" nodeType="withEffect">
                                  <p:stCondLst>
                                    <p:cond delay="0"/>
                                  </p:stCondLst>
                                  <p:childTnLst>
                                    <p:set>
                                      <p:cBhvr>
                                        <p:cTn id="45" dur="1" fill="hold">
                                          <p:stCondLst>
                                            <p:cond delay="0"/>
                                          </p:stCondLst>
                                        </p:cTn>
                                        <p:tgtEl>
                                          <p:spTgt spid="139"/>
                                        </p:tgtEl>
                                        <p:attrNameLst>
                                          <p:attrName>style.visibility</p:attrName>
                                        </p:attrNameLst>
                                      </p:cBhvr>
                                      <p:to>
                                        <p:strVal val="visible"/>
                                      </p:to>
                                    </p:set>
                                    <p:anim to="" calcmode="lin" valueType="num">
                                      <p:cBhvr>
                                        <p:cTn id="46" dur="1" fill="hold"/>
                                        <p:tgtEl>
                                          <p:spTgt spid="139"/>
                                        </p:tgtEl>
                                        <p:attrNameLst>
                                          <p:attrName/>
                                        </p:attrNameLst>
                                      </p:cBhvr>
                                    </p:anim>
                                  </p:childTnLst>
                                </p:cTn>
                              </p:par>
                            </p:childTnLst>
                          </p:cTn>
                        </p:par>
                      </p:childTnLst>
                    </p:cTn>
                  </p:par>
                  <p:par>
                    <p:cTn id="47" fill="hold">
                      <p:stCondLst>
                        <p:cond delay="indefinite"/>
                      </p:stCondLst>
                      <p:childTnLst>
                        <p:par>
                          <p:cTn id="48" fill="hold">
                            <p:stCondLst>
                              <p:cond delay="0"/>
                            </p:stCondLst>
                            <p:childTnLst>
                              <p:par>
                                <p:cTn id="49" presetID="24" presetClass="entr" presetSubtype="0" fill="hold" grpId="0" nodeType="clickEffect">
                                  <p:stCondLst>
                                    <p:cond delay="0"/>
                                  </p:stCondLst>
                                  <p:childTnLst>
                                    <p:set>
                                      <p:cBhvr>
                                        <p:cTn id="50" dur="1" fill="hold">
                                          <p:stCondLst>
                                            <p:cond delay="0"/>
                                          </p:stCondLst>
                                        </p:cTn>
                                        <p:tgtEl>
                                          <p:spTgt spid="141"/>
                                        </p:tgtEl>
                                        <p:attrNameLst>
                                          <p:attrName>style.visibility</p:attrName>
                                        </p:attrNameLst>
                                      </p:cBhvr>
                                      <p:to>
                                        <p:strVal val="visible"/>
                                      </p:to>
                                    </p:set>
                                    <p:anim to="" calcmode="lin" valueType="num">
                                      <p:cBhvr>
                                        <p:cTn id="51" dur="1" fill="hold"/>
                                        <p:tgtEl>
                                          <p:spTgt spid="141"/>
                                        </p:tgtEl>
                                        <p:attrNameLst>
                                          <p:attrName/>
                                        </p:attrNameLst>
                                      </p:cBhvr>
                                    </p:anim>
                                  </p:childTnLst>
                                </p:cTn>
                              </p:par>
                              <p:par>
                                <p:cTn id="52" presetID="24" presetClass="entr" presetSubtype="0" fill="hold" nodeType="withEffect">
                                  <p:stCondLst>
                                    <p:cond delay="0"/>
                                  </p:stCondLst>
                                  <p:childTnLst>
                                    <p:set>
                                      <p:cBhvr>
                                        <p:cTn id="53" dur="1" fill="hold">
                                          <p:stCondLst>
                                            <p:cond delay="0"/>
                                          </p:stCondLst>
                                        </p:cTn>
                                        <p:tgtEl>
                                          <p:spTgt spid="120"/>
                                        </p:tgtEl>
                                        <p:attrNameLst>
                                          <p:attrName>style.visibility</p:attrName>
                                        </p:attrNameLst>
                                      </p:cBhvr>
                                      <p:to>
                                        <p:strVal val="visible"/>
                                      </p:to>
                                    </p:set>
                                    <p:anim to="" calcmode="lin" valueType="num">
                                      <p:cBhvr>
                                        <p:cTn id="54" dur="1" fill="hold"/>
                                        <p:tgtEl>
                                          <p:spTgt spid="120"/>
                                        </p:tgtEl>
                                        <p:attrNameLst>
                                          <p:attrName/>
                                        </p:attrNameLst>
                                      </p:cBhvr>
                                    </p:anim>
                                  </p:childTnLst>
                                </p:cTn>
                              </p:par>
                              <p:par>
                                <p:cTn id="55" presetID="24" presetClass="entr" presetSubtype="0" fill="hold" grpId="0" nodeType="withEffect">
                                  <p:stCondLst>
                                    <p:cond delay="0"/>
                                  </p:stCondLst>
                                  <p:childTnLst>
                                    <p:set>
                                      <p:cBhvr>
                                        <p:cTn id="56" dur="1" fill="hold">
                                          <p:stCondLst>
                                            <p:cond delay="0"/>
                                          </p:stCondLst>
                                        </p:cTn>
                                        <p:tgtEl>
                                          <p:spTgt spid="106"/>
                                        </p:tgtEl>
                                        <p:attrNameLst>
                                          <p:attrName>style.visibility</p:attrName>
                                        </p:attrNameLst>
                                      </p:cBhvr>
                                      <p:to>
                                        <p:strVal val="visible"/>
                                      </p:to>
                                    </p:set>
                                    <p:anim to="" calcmode="lin" valueType="num">
                                      <p:cBhvr>
                                        <p:cTn id="57" dur="1" fill="hold"/>
                                        <p:tgtEl>
                                          <p:spTgt spid="106"/>
                                        </p:tgtEl>
                                        <p:attrNameLst>
                                          <p:attrName/>
                                        </p:attrNameLst>
                                      </p:cBhvr>
                                    </p:anim>
                                  </p:childTnLst>
                                </p:cTn>
                              </p:par>
                              <p:par>
                                <p:cTn id="58" presetID="24" presetClass="entr" presetSubtype="0" fill="hold" grpId="0" nodeType="withEffect">
                                  <p:stCondLst>
                                    <p:cond delay="0"/>
                                  </p:stCondLst>
                                  <p:childTnLst>
                                    <p:set>
                                      <p:cBhvr>
                                        <p:cTn id="59" dur="1" fill="hold">
                                          <p:stCondLst>
                                            <p:cond delay="0"/>
                                          </p:stCondLst>
                                        </p:cTn>
                                        <p:tgtEl>
                                          <p:spTgt spid="116"/>
                                        </p:tgtEl>
                                        <p:attrNameLst>
                                          <p:attrName>style.visibility</p:attrName>
                                        </p:attrNameLst>
                                      </p:cBhvr>
                                      <p:to>
                                        <p:strVal val="visible"/>
                                      </p:to>
                                    </p:set>
                                    <p:anim to="" calcmode="lin" valueType="num">
                                      <p:cBhvr>
                                        <p:cTn id="60" dur="1" fill="hold"/>
                                        <p:tgtEl>
                                          <p:spTgt spid="116"/>
                                        </p:tgtEl>
                                        <p:attrNameLst>
                                          <p:attrName/>
                                        </p:attrNameLst>
                                      </p:cBhvr>
                                    </p:anim>
                                  </p:childTnLst>
                                </p:cTn>
                              </p:par>
                            </p:childTnLst>
                          </p:cTn>
                        </p:par>
                      </p:childTnLst>
                    </p:cTn>
                  </p:par>
                  <p:par>
                    <p:cTn id="61" fill="hold">
                      <p:stCondLst>
                        <p:cond delay="indefinite"/>
                      </p:stCondLst>
                      <p:childTnLst>
                        <p:par>
                          <p:cTn id="62" fill="hold">
                            <p:stCondLst>
                              <p:cond delay="0"/>
                            </p:stCondLst>
                            <p:childTnLst>
                              <p:par>
                                <p:cTn id="63" presetID="24" presetClass="entr" presetSubtype="0" fill="hold" nodeType="clickEffect">
                                  <p:stCondLst>
                                    <p:cond delay="0"/>
                                  </p:stCondLst>
                                  <p:childTnLst>
                                    <p:set>
                                      <p:cBhvr>
                                        <p:cTn id="64" dur="1" fill="hold">
                                          <p:stCondLst>
                                            <p:cond delay="0"/>
                                          </p:stCondLst>
                                        </p:cTn>
                                        <p:tgtEl>
                                          <p:spTgt spid="102"/>
                                        </p:tgtEl>
                                        <p:attrNameLst>
                                          <p:attrName>style.visibility</p:attrName>
                                        </p:attrNameLst>
                                      </p:cBhvr>
                                      <p:to>
                                        <p:strVal val="visible"/>
                                      </p:to>
                                    </p:set>
                                    <p:anim to="" calcmode="lin" valueType="num">
                                      <p:cBhvr>
                                        <p:cTn id="65" dur="1" fill="hold"/>
                                        <p:tgtEl>
                                          <p:spTgt spid="102"/>
                                        </p:tgtEl>
                                        <p:attrNameLst>
                                          <p:attrName/>
                                        </p:attrNameLst>
                                      </p:cBhvr>
                                    </p:anim>
                                  </p:childTnLst>
                                </p:cTn>
                              </p:par>
                            </p:childTnLst>
                          </p:cTn>
                        </p:par>
                      </p:childTnLst>
                    </p:cTn>
                  </p:par>
                  <p:par>
                    <p:cTn id="66" fill="hold">
                      <p:stCondLst>
                        <p:cond delay="indefinite"/>
                      </p:stCondLst>
                      <p:childTnLst>
                        <p:par>
                          <p:cTn id="67" fill="hold">
                            <p:stCondLst>
                              <p:cond delay="0"/>
                            </p:stCondLst>
                            <p:childTnLst>
                              <p:par>
                                <p:cTn id="68" presetID="24" presetClass="entr" presetSubtype="0" fill="hold" nodeType="clickEffect">
                                  <p:stCondLst>
                                    <p:cond delay="0"/>
                                  </p:stCondLst>
                                  <p:childTnLst>
                                    <p:set>
                                      <p:cBhvr>
                                        <p:cTn id="69" dur="1" fill="hold">
                                          <p:stCondLst>
                                            <p:cond delay="0"/>
                                          </p:stCondLst>
                                        </p:cTn>
                                        <p:tgtEl>
                                          <p:spTgt spid="128"/>
                                        </p:tgtEl>
                                        <p:attrNameLst>
                                          <p:attrName>style.visibility</p:attrName>
                                        </p:attrNameLst>
                                      </p:cBhvr>
                                      <p:to>
                                        <p:strVal val="visible"/>
                                      </p:to>
                                    </p:set>
                                    <p:anim to="" calcmode="lin" valueType="num">
                                      <p:cBhvr>
                                        <p:cTn id="70" dur="1" fill="hold"/>
                                        <p:tgtEl>
                                          <p:spTgt spid="128"/>
                                        </p:tgtEl>
                                        <p:attrNameLst>
                                          <p:attrName/>
                                        </p:attrNameLst>
                                      </p:cBhvr>
                                    </p:anim>
                                  </p:childTnLst>
                                </p:cTn>
                              </p:par>
                            </p:childTnLst>
                          </p:cTn>
                        </p:par>
                      </p:childTnLst>
                    </p:cTn>
                  </p:par>
                  <p:par>
                    <p:cTn id="71" fill="hold">
                      <p:stCondLst>
                        <p:cond delay="indefinite"/>
                      </p:stCondLst>
                      <p:childTnLst>
                        <p:par>
                          <p:cTn id="72" fill="hold">
                            <p:stCondLst>
                              <p:cond delay="0"/>
                            </p:stCondLst>
                            <p:childTnLst>
                              <p:par>
                                <p:cTn id="73" presetID="24" presetClass="entr" presetSubtype="0" fill="hold" nodeType="clickEffect">
                                  <p:stCondLst>
                                    <p:cond delay="0"/>
                                  </p:stCondLst>
                                  <p:childTnLst>
                                    <p:set>
                                      <p:cBhvr>
                                        <p:cTn id="74" dur="1" fill="hold">
                                          <p:stCondLst>
                                            <p:cond delay="0"/>
                                          </p:stCondLst>
                                        </p:cTn>
                                        <p:tgtEl>
                                          <p:spTgt spid="136"/>
                                        </p:tgtEl>
                                        <p:attrNameLst>
                                          <p:attrName>style.visibility</p:attrName>
                                        </p:attrNameLst>
                                      </p:cBhvr>
                                      <p:to>
                                        <p:strVal val="visible"/>
                                      </p:to>
                                    </p:set>
                                    <p:anim to="" calcmode="lin" valueType="num">
                                      <p:cBhvr>
                                        <p:cTn id="75" dur="1" fill="hold"/>
                                        <p:tgtEl>
                                          <p:spTgt spid="136"/>
                                        </p:tgtEl>
                                        <p:attrNameLst>
                                          <p:attrName/>
                                        </p:attrNameLst>
                                      </p:cBhvr>
                                    </p:anim>
                                  </p:childTnLst>
                                </p:cTn>
                              </p:par>
                              <p:par>
                                <p:cTn id="76" presetID="24" presetClass="entr" presetSubtype="0" fill="hold" grpId="0" nodeType="withEffect">
                                  <p:stCondLst>
                                    <p:cond delay="0"/>
                                  </p:stCondLst>
                                  <p:childTnLst>
                                    <p:set>
                                      <p:cBhvr>
                                        <p:cTn id="77" dur="1" fill="hold">
                                          <p:stCondLst>
                                            <p:cond delay="0"/>
                                          </p:stCondLst>
                                        </p:cTn>
                                        <p:tgtEl>
                                          <p:spTgt spid="140"/>
                                        </p:tgtEl>
                                        <p:attrNameLst>
                                          <p:attrName>style.visibility</p:attrName>
                                        </p:attrNameLst>
                                      </p:cBhvr>
                                      <p:to>
                                        <p:strVal val="visible"/>
                                      </p:to>
                                    </p:set>
                                    <p:anim to="" calcmode="lin" valueType="num">
                                      <p:cBhvr>
                                        <p:cTn id="78" dur="1" fill="hold"/>
                                        <p:tgtEl>
                                          <p:spTgt spid="140"/>
                                        </p:tgtEl>
                                        <p:attrNameLst>
                                          <p:attrName/>
                                        </p:attrNameLst>
                                      </p:cBhvr>
                                    </p:anim>
                                  </p:childTnLst>
                                </p:cTn>
                              </p:par>
                            </p:childTnLst>
                          </p:cTn>
                        </p:par>
                      </p:childTnLst>
                    </p:cTn>
                  </p:par>
                  <p:par>
                    <p:cTn id="79" fill="hold">
                      <p:stCondLst>
                        <p:cond delay="indefinite"/>
                      </p:stCondLst>
                      <p:childTnLst>
                        <p:par>
                          <p:cTn id="80" fill="hold">
                            <p:stCondLst>
                              <p:cond delay="0"/>
                            </p:stCondLst>
                            <p:childTnLst>
                              <p:par>
                                <p:cTn id="81" presetID="24" presetClass="entr" presetSubtype="0" fill="hold" grpId="0" nodeType="clickEffect">
                                  <p:stCondLst>
                                    <p:cond delay="0"/>
                                  </p:stCondLst>
                                  <p:childTnLst>
                                    <p:set>
                                      <p:cBhvr>
                                        <p:cTn id="82" dur="1" fill="hold">
                                          <p:stCondLst>
                                            <p:cond delay="0"/>
                                          </p:stCondLst>
                                        </p:cTn>
                                        <p:tgtEl>
                                          <p:spTgt spid="142"/>
                                        </p:tgtEl>
                                        <p:attrNameLst>
                                          <p:attrName>style.visibility</p:attrName>
                                        </p:attrNameLst>
                                      </p:cBhvr>
                                      <p:to>
                                        <p:strVal val="visible"/>
                                      </p:to>
                                    </p:set>
                                    <p:anim to="" calcmode="lin" valueType="num">
                                      <p:cBhvr>
                                        <p:cTn id="83" dur="1" fill="hold"/>
                                        <p:tgtEl>
                                          <p:spTgt spid="142"/>
                                        </p:tgtEl>
                                        <p:attrNameLst>
                                          <p:attrName/>
                                        </p:attrNameLst>
                                      </p:cBhvr>
                                    </p:anim>
                                  </p:childTnLst>
                                </p:cTn>
                              </p:par>
                              <p:par>
                                <p:cTn id="84" presetID="24" presetClass="entr" presetSubtype="0"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to="" calcmode="lin" valueType="num">
                                      <p:cBhvr>
                                        <p:cTn id="86" dur="1" fill="hold"/>
                                        <p:tgtEl>
                                          <p:spTgt spid="9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7" grpId="0" animBg="1"/>
      <p:bldP spid="108" grpId="0" animBg="1"/>
      <p:bldP spid="116" grpId="0" animBg="1"/>
      <p:bldP spid="123" grpId="0" animBg="1"/>
      <p:bldP spid="134" grpId="0" animBg="1"/>
      <p:bldP spid="135" grpId="0" animBg="1"/>
      <p:bldP spid="139" grpId="0"/>
      <p:bldP spid="140" grpId="0"/>
      <p:bldP spid="141" grpId="0"/>
      <p:bldP spid="1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原创设计师QQ598969553      _1"/>
          <p:cNvSpPr/>
          <p:nvPr/>
        </p:nvSpPr>
        <p:spPr>
          <a:xfrm>
            <a:off x="2843808" y="906574"/>
            <a:ext cx="3330351" cy="3330351"/>
          </a:xfrm>
          <a:prstGeom prst="ellipse">
            <a:avLst/>
          </a:prstGeom>
          <a:solidFill>
            <a:srgbClr val="F6F6F7"/>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46" name="原创设计师QQ598969553      _2"/>
          <p:cNvGrpSpPr/>
          <p:nvPr/>
        </p:nvGrpSpPr>
        <p:grpSpPr>
          <a:xfrm>
            <a:off x="2950008" y="1033703"/>
            <a:ext cx="2606803" cy="2585874"/>
            <a:chOff x="2924521" y="1777488"/>
            <a:chExt cx="1974706" cy="1958851"/>
          </a:xfrm>
        </p:grpSpPr>
        <p:sp>
          <p:nvSpPr>
            <p:cNvPr id="47" name="椭圆 46"/>
            <p:cNvSpPr/>
            <p:nvPr/>
          </p:nvSpPr>
          <p:spPr>
            <a:xfrm>
              <a:off x="2924521" y="1777488"/>
              <a:ext cx="570404" cy="570404"/>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accent1"/>
                  </a:solidFill>
                  <a:ea typeface="微软雅黑" panose="020B0503020204020204" pitchFamily="34" charset="-122"/>
                </a:rPr>
                <a:t>03</a:t>
              </a:r>
              <a:endParaRPr lang="zh-CN" altLang="en-US" sz="2000" dirty="0">
                <a:solidFill>
                  <a:schemeClr val="accent1"/>
                </a:solidFill>
                <a:ea typeface="微软雅黑" panose="020B0503020204020204" pitchFamily="34" charset="-122"/>
              </a:endParaRPr>
            </a:p>
          </p:txBody>
        </p:sp>
        <p:sp>
          <p:nvSpPr>
            <p:cNvPr id="48" name="椭圆 47"/>
            <p:cNvSpPr/>
            <p:nvPr/>
          </p:nvSpPr>
          <p:spPr>
            <a:xfrm>
              <a:off x="3311728" y="2148840"/>
              <a:ext cx="1587499" cy="1587499"/>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微软雅黑" panose="020B0503020204020204" pitchFamily="34" charset="-122"/>
              </a:endParaRPr>
            </a:p>
          </p:txBody>
        </p:sp>
      </p:grpSp>
      <p:sp>
        <p:nvSpPr>
          <p:cNvPr id="49" name="原创设计师QQ598969553      _3"/>
          <p:cNvSpPr txBox="1"/>
          <p:nvPr/>
        </p:nvSpPr>
        <p:spPr>
          <a:xfrm>
            <a:off x="3702996" y="2219376"/>
            <a:ext cx="1568450" cy="400110"/>
          </a:xfrm>
          <a:prstGeom prst="rect">
            <a:avLst/>
          </a:prstGeom>
          <a:noFill/>
        </p:spPr>
        <p:txBody>
          <a:bodyPr wrap="square" rtlCol="0">
            <a:spAutoFit/>
          </a:bodyPr>
          <a:lstStyle/>
          <a:p>
            <a:pPr algn="ctr"/>
            <a:r>
              <a:rPr lang="en-US" altLang="zh-CN" sz="2000" dirty="0">
                <a:solidFill>
                  <a:schemeClr val="accent1"/>
                </a:solidFill>
                <a:ea typeface="微软雅黑" panose="020B0503020204020204" pitchFamily="34" charset="-122"/>
              </a:rPr>
              <a:t>PART </a:t>
            </a:r>
            <a:r>
              <a:rPr lang="en-US" altLang="zh-CN" sz="2000" dirty="0" smtClean="0">
                <a:solidFill>
                  <a:schemeClr val="accent1"/>
                </a:solidFill>
                <a:ea typeface="微软雅黑" panose="020B0503020204020204" pitchFamily="34" charset="-122"/>
              </a:rPr>
              <a:t>03</a:t>
            </a:r>
            <a:endParaRPr lang="zh-CN" altLang="en-US" sz="2000" dirty="0">
              <a:solidFill>
                <a:schemeClr val="accent1"/>
              </a:solidFill>
              <a:ea typeface="微软雅黑" panose="020B0503020204020204" pitchFamily="34" charset="-122"/>
            </a:endParaRPr>
          </a:p>
        </p:txBody>
      </p:sp>
      <p:sp>
        <p:nvSpPr>
          <p:cNvPr id="50" name="原创设计师QQ598969553      _4"/>
          <p:cNvSpPr txBox="1"/>
          <p:nvPr/>
        </p:nvSpPr>
        <p:spPr>
          <a:xfrm>
            <a:off x="3598221" y="2578861"/>
            <a:ext cx="1778000" cy="400110"/>
          </a:xfrm>
          <a:prstGeom prst="rect">
            <a:avLst/>
          </a:prstGeom>
          <a:noFill/>
        </p:spPr>
        <p:txBody>
          <a:bodyPr wrap="square" rtlCol="0">
            <a:spAutoFit/>
          </a:bodyPr>
          <a:lstStyle/>
          <a:p>
            <a:pPr algn="ctr"/>
            <a:r>
              <a:rPr lang="zh-CN" altLang="en-US" sz="2000" b="1" dirty="0" smtClean="0">
                <a:latin typeface="微软雅黑" panose="020B0503020204020204" pitchFamily="34" charset="-122"/>
                <a:ea typeface="微软雅黑" panose="020B0503020204020204" pitchFamily="34" charset="-122"/>
              </a:rPr>
              <a:t>主要功能</a:t>
            </a:r>
            <a:endParaRPr lang="zh-CN" altLang="en-US" sz="2000" b="1" dirty="0">
              <a:latin typeface="微软雅黑" panose="020B0503020204020204" pitchFamily="34" charset="-122"/>
              <a:ea typeface="微软雅黑" panose="020B0503020204020204" pitchFamily="34" charset="-122"/>
            </a:endParaRPr>
          </a:p>
        </p:txBody>
      </p:sp>
      <p:pic>
        <p:nvPicPr>
          <p:cNvPr id="9" name="Picture 64"/>
          <p:cNvPicPr>
            <a:picLocks noGrp="1" noSelect="1" noRot="1" noChangeAspect="1" noMove="1" noResize="1" noChangeShapeType="1"/>
          </p:cNvPicPr>
          <p:nvPr/>
        </p:nvPicPr>
        <p:blipFill>
          <a:blip r:embed="rId3" cstate="screen">
            <a:extLst>
              <a:ext uri="{28A0092B-C50C-407E-A947-70E740481C1C}">
                <a14:useLocalDpi xmlns:a14="http://schemas.microsoft.com/office/drawing/2010/main" xmlns=""/>
              </a:ext>
            </a:extLst>
          </a:blip>
          <a:stretch>
            <a:fillRect/>
          </a:stretch>
        </p:blipFill>
        <p:spPr>
          <a:xfrm>
            <a:off x="3583616" y="17705564"/>
            <a:ext cx="1976768" cy="511028"/>
          </a:xfrm>
          <a:prstGeom prst="rect">
            <a:avLst/>
          </a:prstGeom>
        </p:spPr>
      </p:pic>
      <p:sp>
        <p:nvSpPr>
          <p:cNvPr id="10" name="原创设计师QQ598969553      _24">
            <a:hlinkClick r:id="rId4" action="ppaction://hlinksldjump"/>
          </p:cNvPr>
          <p:cNvSpPr>
            <a:spLocks noEditPoints="1"/>
          </p:cNvSpPr>
          <p:nvPr/>
        </p:nvSpPr>
        <p:spPr bwMode="auto">
          <a:xfrm>
            <a:off x="8897417" y="4885810"/>
            <a:ext cx="246583" cy="257690"/>
          </a:xfrm>
          <a:custGeom>
            <a:avLst/>
            <a:gdLst>
              <a:gd name="T0" fmla="*/ 81 w 94"/>
              <a:gd name="T1" fmla="*/ 57 h 98"/>
              <a:gd name="T2" fmla="*/ 81 w 94"/>
              <a:gd name="T3" fmla="*/ 95 h 98"/>
              <a:gd name="T4" fmla="*/ 81 w 94"/>
              <a:gd name="T5" fmla="*/ 98 h 98"/>
              <a:gd name="T6" fmla="*/ 78 w 94"/>
              <a:gd name="T7" fmla="*/ 98 h 98"/>
              <a:gd name="T8" fmla="*/ 67 w 94"/>
              <a:gd name="T9" fmla="*/ 98 h 98"/>
              <a:gd name="T10" fmla="*/ 67 w 94"/>
              <a:gd name="T11" fmla="*/ 68 h 98"/>
              <a:gd name="T12" fmla="*/ 62 w 94"/>
              <a:gd name="T13" fmla="*/ 64 h 98"/>
              <a:gd name="T14" fmla="*/ 49 w 94"/>
              <a:gd name="T15" fmla="*/ 64 h 98"/>
              <a:gd name="T16" fmla="*/ 45 w 94"/>
              <a:gd name="T17" fmla="*/ 68 h 98"/>
              <a:gd name="T18" fmla="*/ 45 w 94"/>
              <a:gd name="T19" fmla="*/ 98 h 98"/>
              <a:gd name="T20" fmla="*/ 15 w 94"/>
              <a:gd name="T21" fmla="*/ 98 h 98"/>
              <a:gd name="T22" fmla="*/ 12 w 94"/>
              <a:gd name="T23" fmla="*/ 98 h 98"/>
              <a:gd name="T24" fmla="*/ 12 w 94"/>
              <a:gd name="T25" fmla="*/ 95 h 98"/>
              <a:gd name="T26" fmla="*/ 12 w 94"/>
              <a:gd name="T27" fmla="*/ 57 h 98"/>
              <a:gd name="T28" fmla="*/ 3 w 94"/>
              <a:gd name="T29" fmla="*/ 57 h 98"/>
              <a:gd name="T30" fmla="*/ 0 w 94"/>
              <a:gd name="T31" fmla="*/ 50 h 98"/>
              <a:gd name="T32" fmla="*/ 44 w 94"/>
              <a:gd name="T33" fmla="*/ 3 h 98"/>
              <a:gd name="T34" fmla="*/ 47 w 94"/>
              <a:gd name="T35" fmla="*/ 0 h 98"/>
              <a:gd name="T36" fmla="*/ 50 w 94"/>
              <a:gd name="T37" fmla="*/ 3 h 98"/>
              <a:gd name="T38" fmla="*/ 94 w 94"/>
              <a:gd name="T39" fmla="*/ 50 h 98"/>
              <a:gd name="T40" fmla="*/ 90 w 94"/>
              <a:gd name="T41" fmla="*/ 57 h 98"/>
              <a:gd name="T42" fmla="*/ 81 w 94"/>
              <a:gd name="T43" fmla="*/ 57 h 98"/>
              <a:gd name="T44" fmla="*/ 74 w 94"/>
              <a:gd name="T45" fmla="*/ 8 h 98"/>
              <a:gd name="T46" fmla="*/ 77 w 94"/>
              <a:gd name="T47" fmla="*/ 8 h 98"/>
              <a:gd name="T48" fmla="*/ 77 w 94"/>
              <a:gd name="T49" fmla="*/ 2 h 98"/>
              <a:gd name="T50" fmla="*/ 61 w 94"/>
              <a:gd name="T51" fmla="*/ 2 h 98"/>
              <a:gd name="T52" fmla="*/ 61 w 94"/>
              <a:gd name="T53" fmla="*/ 8 h 98"/>
              <a:gd name="T54" fmla="*/ 64 w 94"/>
              <a:gd name="T55" fmla="*/ 8 h 98"/>
              <a:gd name="T56" fmla="*/ 64 w 94"/>
              <a:gd name="T57" fmla="*/ 13 h 98"/>
              <a:gd name="T58" fmla="*/ 74 w 94"/>
              <a:gd name="T59" fmla="*/ 25 h 98"/>
              <a:gd name="T60" fmla="*/ 74 w 94"/>
              <a:gd name="T6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ea typeface="微软雅黑" panose="020B0503020204020204" pitchFamily="34" charset="-122"/>
            </a:endParaRPr>
          </a:p>
        </p:txBody>
      </p:sp>
    </p:spTree>
    <p:extLst>
      <p:ext uri="{BB962C8B-B14F-4D97-AF65-F5344CB8AC3E}">
        <p14:creationId xmlns:p14="http://schemas.microsoft.com/office/powerpoint/2010/main" xmlns="" val="2423093988"/>
      </p:ext>
    </p:extLst>
  </p:cSld>
  <p:clrMapOvr>
    <a:masterClrMapping/>
  </p:clrMapOvr>
  <p:transition spd="slow" advTm="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500034" y="285734"/>
            <a:ext cx="1800493"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市管理主要功能</a:t>
            </a:r>
            <a:endParaRPr lang="zh-CN" altLang="en-US" dirty="0"/>
          </a:p>
        </p:txBody>
      </p:sp>
      <p:pic>
        <p:nvPicPr>
          <p:cNvPr id="1029" name="Picture 5"/>
          <p:cNvPicPr>
            <a:picLocks noChangeAspect="1" noChangeArrowheads="1"/>
          </p:cNvPicPr>
          <p:nvPr/>
        </p:nvPicPr>
        <p:blipFill>
          <a:blip r:embed="rId2" cstate="print"/>
          <a:srcRect/>
          <a:stretch>
            <a:fillRect/>
          </a:stretch>
        </p:blipFill>
        <p:spPr bwMode="auto">
          <a:xfrm>
            <a:off x="7429520" y="0"/>
            <a:ext cx="1685925" cy="657208"/>
          </a:xfrm>
          <a:prstGeom prst="rect">
            <a:avLst/>
          </a:prstGeom>
          <a:noFill/>
          <a:ln w="9525">
            <a:noFill/>
            <a:miter lim="800000"/>
            <a:headEnd/>
            <a:tailEnd/>
          </a:ln>
          <a:effectLst/>
        </p:spPr>
      </p:pic>
      <p:sp>
        <p:nvSpPr>
          <p:cNvPr id="42" name="原创设计师QQ598969553      _24">
            <a:hlinkClick r:id="rId3" action="ppaction://hlinksldjump"/>
          </p:cNvPr>
          <p:cNvSpPr>
            <a:spLocks noEditPoints="1"/>
          </p:cNvSpPr>
          <p:nvPr/>
        </p:nvSpPr>
        <p:spPr bwMode="auto">
          <a:xfrm>
            <a:off x="8897417" y="4885810"/>
            <a:ext cx="246583" cy="257690"/>
          </a:xfrm>
          <a:custGeom>
            <a:avLst/>
            <a:gdLst>
              <a:gd name="T0" fmla="*/ 81 w 94"/>
              <a:gd name="T1" fmla="*/ 57 h 98"/>
              <a:gd name="T2" fmla="*/ 81 w 94"/>
              <a:gd name="T3" fmla="*/ 95 h 98"/>
              <a:gd name="T4" fmla="*/ 81 w 94"/>
              <a:gd name="T5" fmla="*/ 98 h 98"/>
              <a:gd name="T6" fmla="*/ 78 w 94"/>
              <a:gd name="T7" fmla="*/ 98 h 98"/>
              <a:gd name="T8" fmla="*/ 67 w 94"/>
              <a:gd name="T9" fmla="*/ 98 h 98"/>
              <a:gd name="T10" fmla="*/ 67 w 94"/>
              <a:gd name="T11" fmla="*/ 68 h 98"/>
              <a:gd name="T12" fmla="*/ 62 w 94"/>
              <a:gd name="T13" fmla="*/ 64 h 98"/>
              <a:gd name="T14" fmla="*/ 49 w 94"/>
              <a:gd name="T15" fmla="*/ 64 h 98"/>
              <a:gd name="T16" fmla="*/ 45 w 94"/>
              <a:gd name="T17" fmla="*/ 68 h 98"/>
              <a:gd name="T18" fmla="*/ 45 w 94"/>
              <a:gd name="T19" fmla="*/ 98 h 98"/>
              <a:gd name="T20" fmla="*/ 15 w 94"/>
              <a:gd name="T21" fmla="*/ 98 h 98"/>
              <a:gd name="T22" fmla="*/ 12 w 94"/>
              <a:gd name="T23" fmla="*/ 98 h 98"/>
              <a:gd name="T24" fmla="*/ 12 w 94"/>
              <a:gd name="T25" fmla="*/ 95 h 98"/>
              <a:gd name="T26" fmla="*/ 12 w 94"/>
              <a:gd name="T27" fmla="*/ 57 h 98"/>
              <a:gd name="T28" fmla="*/ 3 w 94"/>
              <a:gd name="T29" fmla="*/ 57 h 98"/>
              <a:gd name="T30" fmla="*/ 0 w 94"/>
              <a:gd name="T31" fmla="*/ 50 h 98"/>
              <a:gd name="T32" fmla="*/ 44 w 94"/>
              <a:gd name="T33" fmla="*/ 3 h 98"/>
              <a:gd name="T34" fmla="*/ 47 w 94"/>
              <a:gd name="T35" fmla="*/ 0 h 98"/>
              <a:gd name="T36" fmla="*/ 50 w 94"/>
              <a:gd name="T37" fmla="*/ 3 h 98"/>
              <a:gd name="T38" fmla="*/ 94 w 94"/>
              <a:gd name="T39" fmla="*/ 50 h 98"/>
              <a:gd name="T40" fmla="*/ 90 w 94"/>
              <a:gd name="T41" fmla="*/ 57 h 98"/>
              <a:gd name="T42" fmla="*/ 81 w 94"/>
              <a:gd name="T43" fmla="*/ 57 h 98"/>
              <a:gd name="T44" fmla="*/ 74 w 94"/>
              <a:gd name="T45" fmla="*/ 8 h 98"/>
              <a:gd name="T46" fmla="*/ 77 w 94"/>
              <a:gd name="T47" fmla="*/ 8 h 98"/>
              <a:gd name="T48" fmla="*/ 77 w 94"/>
              <a:gd name="T49" fmla="*/ 2 h 98"/>
              <a:gd name="T50" fmla="*/ 61 w 94"/>
              <a:gd name="T51" fmla="*/ 2 h 98"/>
              <a:gd name="T52" fmla="*/ 61 w 94"/>
              <a:gd name="T53" fmla="*/ 8 h 98"/>
              <a:gd name="T54" fmla="*/ 64 w 94"/>
              <a:gd name="T55" fmla="*/ 8 h 98"/>
              <a:gd name="T56" fmla="*/ 64 w 94"/>
              <a:gd name="T57" fmla="*/ 13 h 98"/>
              <a:gd name="T58" fmla="*/ 74 w 94"/>
              <a:gd name="T59" fmla="*/ 25 h 98"/>
              <a:gd name="T60" fmla="*/ 74 w 94"/>
              <a:gd name="T6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ea typeface="微软雅黑" panose="020B0503020204020204" pitchFamily="34" charset="-122"/>
            </a:endParaRPr>
          </a:p>
        </p:txBody>
      </p:sp>
      <p:grpSp>
        <p:nvGrpSpPr>
          <p:cNvPr id="43" name="原创设计师QQ598969553      _3"/>
          <p:cNvGrpSpPr/>
          <p:nvPr/>
        </p:nvGrpSpPr>
        <p:grpSpPr>
          <a:xfrm>
            <a:off x="1091992" y="1304219"/>
            <a:ext cx="1061000" cy="1214343"/>
            <a:chOff x="1743076" y="2991066"/>
            <a:chExt cx="1414666" cy="1619124"/>
          </a:xfrm>
          <a:gradFill>
            <a:gsLst>
              <a:gs pos="25000">
                <a:schemeClr val="accent2"/>
              </a:gs>
              <a:gs pos="100000">
                <a:schemeClr val="accent1"/>
              </a:gs>
            </a:gsLst>
            <a:lin ang="12600000" scaled="0"/>
          </a:gradFill>
        </p:grpSpPr>
        <p:sp>
          <p:nvSpPr>
            <p:cNvPr id="44" name="Shape 1721"/>
            <p:cNvSpPr/>
            <p:nvPr/>
          </p:nvSpPr>
          <p:spPr>
            <a:xfrm rot="18900000">
              <a:off x="1743076" y="2991066"/>
              <a:ext cx="1414666" cy="1414666"/>
            </a:xfrm>
            <a:prstGeom prst="roundRect">
              <a:avLst>
                <a:gd name="adj" fmla="val 15000"/>
              </a:avLst>
            </a:prstGeom>
            <a:grp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sz="1800">
                <a:latin typeface="微软雅黑" panose="020B0503020204020204" pitchFamily="34" charset="-122"/>
                <a:ea typeface="微软雅黑" panose="020B0503020204020204" pitchFamily="34" charset="-122"/>
              </a:endParaRPr>
            </a:p>
          </p:txBody>
        </p:sp>
        <p:sp>
          <p:nvSpPr>
            <p:cNvPr id="45" name="Shape 1732"/>
            <p:cNvSpPr/>
            <p:nvPr/>
          </p:nvSpPr>
          <p:spPr>
            <a:xfrm rot="18900000">
              <a:off x="1743076" y="3195523"/>
              <a:ext cx="1414666" cy="1414667"/>
            </a:xfrm>
            <a:prstGeom prst="roundRect">
              <a:avLst>
                <a:gd name="adj" fmla="val 15000"/>
              </a:avLst>
            </a:prstGeom>
            <a:grpFill/>
            <a:ln w="508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sz="1800">
                <a:latin typeface="微软雅黑" panose="020B0503020204020204" pitchFamily="34" charset="-122"/>
                <a:ea typeface="微软雅黑" panose="020B0503020204020204" pitchFamily="34" charset="-122"/>
              </a:endParaRPr>
            </a:p>
          </p:txBody>
        </p:sp>
      </p:grpSp>
      <p:sp>
        <p:nvSpPr>
          <p:cNvPr id="46" name="原创设计师QQ598969553      _6"/>
          <p:cNvSpPr txBox="1"/>
          <p:nvPr/>
        </p:nvSpPr>
        <p:spPr>
          <a:xfrm>
            <a:off x="1459865" y="1712595"/>
            <a:ext cx="325120" cy="33591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600" b="1" dirty="0" smtClean="0">
                <a:solidFill>
                  <a:schemeClr val="bg1"/>
                </a:solidFill>
                <a:latin typeface="微软雅黑" panose="020B0503020204020204" pitchFamily="34" charset="-122"/>
                <a:ea typeface="微软雅黑" panose="020B0503020204020204" pitchFamily="34" charset="-122"/>
              </a:rPr>
              <a:t>市</a:t>
            </a:r>
            <a:endParaRPr lang="zh-CN" altLang="en-GB" sz="1600" b="1" dirty="0">
              <a:solidFill>
                <a:schemeClr val="bg1"/>
              </a:solidFill>
              <a:latin typeface="微软雅黑" panose="020B0503020204020204" pitchFamily="34" charset="-122"/>
              <a:ea typeface="微软雅黑" panose="020B0503020204020204" pitchFamily="34" charset="-122"/>
            </a:endParaRPr>
          </a:p>
        </p:txBody>
      </p:sp>
      <p:grpSp>
        <p:nvGrpSpPr>
          <p:cNvPr id="47" name="原创设计师QQ598969553      _3"/>
          <p:cNvGrpSpPr/>
          <p:nvPr/>
        </p:nvGrpSpPr>
        <p:grpSpPr>
          <a:xfrm>
            <a:off x="1092627" y="2239574"/>
            <a:ext cx="1061000" cy="1214343"/>
            <a:chOff x="1743076" y="2991066"/>
            <a:chExt cx="1414666" cy="1619124"/>
          </a:xfrm>
          <a:gradFill>
            <a:gsLst>
              <a:gs pos="25000">
                <a:schemeClr val="accent2"/>
              </a:gs>
              <a:gs pos="100000">
                <a:schemeClr val="accent1"/>
              </a:gs>
            </a:gsLst>
            <a:lin ang="12600000" scaled="0"/>
          </a:gradFill>
        </p:grpSpPr>
        <p:sp>
          <p:nvSpPr>
            <p:cNvPr id="48" name="Shape 1721"/>
            <p:cNvSpPr/>
            <p:nvPr/>
          </p:nvSpPr>
          <p:spPr>
            <a:xfrm rot="18900000">
              <a:off x="1743076" y="2991066"/>
              <a:ext cx="1414666" cy="1414666"/>
            </a:xfrm>
            <a:prstGeom prst="roundRect">
              <a:avLst>
                <a:gd name="adj" fmla="val 15000"/>
              </a:avLst>
            </a:prstGeom>
            <a:grp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sz="1800">
                <a:latin typeface="微软雅黑" panose="020B0503020204020204" pitchFamily="34" charset="-122"/>
                <a:ea typeface="微软雅黑" panose="020B0503020204020204" pitchFamily="34" charset="-122"/>
              </a:endParaRPr>
            </a:p>
          </p:txBody>
        </p:sp>
        <p:sp>
          <p:nvSpPr>
            <p:cNvPr id="49" name="Shape 1732"/>
            <p:cNvSpPr/>
            <p:nvPr/>
          </p:nvSpPr>
          <p:spPr>
            <a:xfrm rot="18900000">
              <a:off x="1743076" y="3195523"/>
              <a:ext cx="1414666" cy="1414667"/>
            </a:xfrm>
            <a:prstGeom prst="roundRect">
              <a:avLst>
                <a:gd name="adj" fmla="val 15000"/>
              </a:avLst>
            </a:prstGeom>
            <a:grpFill/>
            <a:ln w="508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sz="1800">
                <a:latin typeface="微软雅黑" panose="020B0503020204020204" pitchFamily="34" charset="-122"/>
                <a:ea typeface="微软雅黑" panose="020B0503020204020204" pitchFamily="34" charset="-122"/>
              </a:endParaRPr>
            </a:p>
          </p:txBody>
        </p:sp>
      </p:grpSp>
      <p:sp>
        <p:nvSpPr>
          <p:cNvPr id="50" name="原创设计师QQ598969553      _6"/>
          <p:cNvSpPr txBox="1"/>
          <p:nvPr/>
        </p:nvSpPr>
        <p:spPr>
          <a:xfrm>
            <a:off x="1500505" y="2671445"/>
            <a:ext cx="245110" cy="31623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GB" sz="1600" b="1" dirty="0">
                <a:solidFill>
                  <a:schemeClr val="bg1"/>
                </a:solidFill>
                <a:latin typeface="微软雅黑" panose="020B0503020204020204" pitchFamily="34" charset="-122"/>
                <a:ea typeface="微软雅黑" panose="020B0503020204020204" pitchFamily="34" charset="-122"/>
              </a:rPr>
              <a:t>管</a:t>
            </a:r>
          </a:p>
        </p:txBody>
      </p:sp>
      <p:grpSp>
        <p:nvGrpSpPr>
          <p:cNvPr id="58" name="原创设计师QQ598969553      _3"/>
          <p:cNvGrpSpPr/>
          <p:nvPr/>
        </p:nvGrpSpPr>
        <p:grpSpPr>
          <a:xfrm>
            <a:off x="1092627" y="3147624"/>
            <a:ext cx="1061000" cy="1214343"/>
            <a:chOff x="1743076" y="2991066"/>
            <a:chExt cx="1414666" cy="1619124"/>
          </a:xfrm>
          <a:gradFill>
            <a:gsLst>
              <a:gs pos="25000">
                <a:schemeClr val="accent2"/>
              </a:gs>
              <a:gs pos="100000">
                <a:schemeClr val="accent1"/>
              </a:gs>
            </a:gsLst>
            <a:lin ang="12600000" scaled="0"/>
          </a:gradFill>
        </p:grpSpPr>
        <p:sp>
          <p:nvSpPr>
            <p:cNvPr id="61" name="Shape 1721"/>
            <p:cNvSpPr/>
            <p:nvPr/>
          </p:nvSpPr>
          <p:spPr>
            <a:xfrm rot="18900000">
              <a:off x="1743076" y="2991066"/>
              <a:ext cx="1414666" cy="1414666"/>
            </a:xfrm>
            <a:prstGeom prst="roundRect">
              <a:avLst>
                <a:gd name="adj" fmla="val 15000"/>
              </a:avLst>
            </a:prstGeom>
            <a:grp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sz="1800">
                <a:latin typeface="微软雅黑" panose="020B0503020204020204" pitchFamily="34" charset="-122"/>
                <a:ea typeface="微软雅黑" panose="020B0503020204020204" pitchFamily="34" charset="-122"/>
              </a:endParaRPr>
            </a:p>
          </p:txBody>
        </p:sp>
        <p:sp>
          <p:nvSpPr>
            <p:cNvPr id="64" name="Shape 1732"/>
            <p:cNvSpPr/>
            <p:nvPr/>
          </p:nvSpPr>
          <p:spPr>
            <a:xfrm rot="18900000">
              <a:off x="1743076" y="3195523"/>
              <a:ext cx="1414666" cy="1414667"/>
            </a:xfrm>
            <a:prstGeom prst="roundRect">
              <a:avLst>
                <a:gd name="adj" fmla="val 15000"/>
              </a:avLst>
            </a:prstGeom>
            <a:grpFill/>
            <a:ln w="508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sz="1800">
                <a:latin typeface="微软雅黑" panose="020B0503020204020204" pitchFamily="34" charset="-122"/>
                <a:ea typeface="微软雅黑" panose="020B0503020204020204" pitchFamily="34" charset="-122"/>
              </a:endParaRPr>
            </a:p>
          </p:txBody>
        </p:sp>
      </p:grpSp>
      <p:sp>
        <p:nvSpPr>
          <p:cNvPr id="67" name="原创设计师QQ598969553      _6"/>
          <p:cNvSpPr txBox="1"/>
          <p:nvPr/>
        </p:nvSpPr>
        <p:spPr>
          <a:xfrm>
            <a:off x="1459865" y="3731260"/>
            <a:ext cx="255270" cy="20066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GB" sz="1600" b="1" dirty="0">
                <a:solidFill>
                  <a:schemeClr val="bg1"/>
                </a:solidFill>
                <a:latin typeface="微软雅黑" panose="020B0503020204020204" pitchFamily="34" charset="-122"/>
                <a:ea typeface="微软雅黑" panose="020B0503020204020204" pitchFamily="34" charset="-122"/>
              </a:rPr>
              <a:t>理</a:t>
            </a:r>
          </a:p>
        </p:txBody>
      </p:sp>
      <p:sp>
        <p:nvSpPr>
          <p:cNvPr id="71" name="原创设计师QQ598969553      _1"/>
          <p:cNvSpPr/>
          <p:nvPr/>
        </p:nvSpPr>
        <p:spPr>
          <a:xfrm>
            <a:off x="3786182" y="928676"/>
            <a:ext cx="1729740" cy="565150"/>
          </a:xfrm>
          <a:prstGeom prst="roundRect">
            <a:avLst/>
          </a:prstGeom>
          <a:solidFill>
            <a:schemeClr val="accent4">
              <a:lumMod val="40000"/>
              <a:lumOff val="60000"/>
            </a:schemeClr>
          </a:soli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sp>
        <p:nvSpPr>
          <p:cNvPr id="88" name="原创设计师QQ598969553      _6"/>
          <p:cNvSpPr/>
          <p:nvPr/>
        </p:nvSpPr>
        <p:spPr>
          <a:xfrm>
            <a:off x="3786182" y="2714626"/>
            <a:ext cx="1720850" cy="567055"/>
          </a:xfrm>
          <a:prstGeom prst="roundRect">
            <a:avLst/>
          </a:prstGeom>
          <a:solidFill>
            <a:schemeClr val="bg1"/>
          </a:soli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sp>
        <p:nvSpPr>
          <p:cNvPr id="89" name="原创设计师QQ598969553      _22"/>
          <p:cNvSpPr txBox="1"/>
          <p:nvPr/>
        </p:nvSpPr>
        <p:spPr>
          <a:xfrm>
            <a:off x="3912547" y="2844801"/>
            <a:ext cx="1588147" cy="307777"/>
          </a:xfrm>
          <a:prstGeom prst="rect">
            <a:avLst/>
          </a:prstGeom>
          <a:noFill/>
        </p:spPr>
        <p:txBody>
          <a:bodyPr wrap="square" rtlCol="0">
            <a:spAutoFit/>
          </a:bodyPr>
          <a:lstStyle/>
          <a:p>
            <a:pPr algn="ctr"/>
            <a:r>
              <a:rPr lang="en-US" altLang="zh-CN" sz="1400" dirty="0" smtClean="0">
                <a:latin typeface="微软雅黑" panose="020B0503020204020204" pitchFamily="34" charset="-122"/>
                <a:ea typeface="微软雅黑" panose="020B0503020204020204" pitchFamily="34" charset="-122"/>
              </a:rPr>
              <a:t>3</a:t>
            </a:r>
            <a:r>
              <a:rPr lang="zh-CN" altLang="en-US" sz="1400" dirty="0" smtClean="0">
                <a:latin typeface="微软雅黑" panose="020B0503020204020204" pitchFamily="34" charset="-122"/>
                <a:ea typeface="微软雅黑" panose="020B0503020204020204" pitchFamily="34" charset="-122"/>
              </a:rPr>
              <a:t>、封闭产品设置</a:t>
            </a:r>
            <a:endParaRPr lang="zh-CN" altLang="en-US" sz="1400" dirty="0">
              <a:latin typeface="微软雅黑" panose="020B0503020204020204" pitchFamily="34" charset="-122"/>
              <a:ea typeface="微软雅黑" panose="020B0503020204020204" pitchFamily="34" charset="-122"/>
            </a:endParaRPr>
          </a:p>
        </p:txBody>
      </p:sp>
      <p:sp>
        <p:nvSpPr>
          <p:cNvPr id="90" name="原创设计师QQ598969553      _14"/>
          <p:cNvSpPr txBox="1"/>
          <p:nvPr/>
        </p:nvSpPr>
        <p:spPr>
          <a:xfrm>
            <a:off x="3909372" y="1057581"/>
            <a:ext cx="1354455" cy="307777"/>
          </a:xfrm>
          <a:prstGeom prst="rect">
            <a:avLst/>
          </a:prstGeom>
          <a:noFill/>
        </p:spPr>
        <p:txBody>
          <a:bodyPr wrap="square" rtlCol="0">
            <a:spAutoFit/>
          </a:bodyPr>
          <a:lstStyle/>
          <a:p>
            <a:pPr algn="ctr"/>
            <a:r>
              <a:rPr lang="en-US" altLang="zh-CN" sz="1400" b="1" dirty="0">
                <a:latin typeface="微软雅黑" panose="020B0503020204020204" pitchFamily="34" charset="-122"/>
                <a:ea typeface="微软雅黑" panose="020B0503020204020204" pitchFamily="34" charset="-122"/>
              </a:rPr>
              <a:t>1</a:t>
            </a:r>
            <a:r>
              <a:rPr lang="zh-CN" altLang="en-US" sz="1400" b="1" dirty="0" smtClean="0">
                <a:latin typeface="微软雅黑" panose="020B0503020204020204" pitchFamily="34" charset="-122"/>
                <a:ea typeface="微软雅黑" panose="020B0503020204020204" pitchFamily="34" charset="-122"/>
              </a:rPr>
              <a:t>、资金分配</a:t>
            </a:r>
            <a:endParaRPr lang="zh-CN" altLang="en-US" sz="1400" b="1" dirty="0">
              <a:latin typeface="微软雅黑" panose="020B0503020204020204" pitchFamily="34" charset="-122"/>
              <a:ea typeface="微软雅黑" panose="020B0503020204020204" pitchFamily="34" charset="-122"/>
            </a:endParaRPr>
          </a:p>
        </p:txBody>
      </p:sp>
      <p:sp>
        <p:nvSpPr>
          <p:cNvPr id="94" name="原创设计师QQ598969553      _6"/>
          <p:cNvSpPr/>
          <p:nvPr/>
        </p:nvSpPr>
        <p:spPr>
          <a:xfrm>
            <a:off x="3786182" y="3571882"/>
            <a:ext cx="1684020" cy="567055"/>
          </a:xfrm>
          <a:prstGeom prst="roundRect">
            <a:avLst/>
          </a:prstGeom>
          <a:solidFill>
            <a:schemeClr val="bg1"/>
          </a:soli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sp>
        <p:nvSpPr>
          <p:cNvPr id="95" name="原创设计师QQ598969553      _22"/>
          <p:cNvSpPr txBox="1"/>
          <p:nvPr/>
        </p:nvSpPr>
        <p:spPr>
          <a:xfrm>
            <a:off x="4071934" y="3714758"/>
            <a:ext cx="1247775" cy="306705"/>
          </a:xfrm>
          <a:prstGeom prst="rect">
            <a:avLst/>
          </a:prstGeom>
          <a:noFill/>
        </p:spPr>
        <p:txBody>
          <a:bodyPr wrap="square" rtlCol="0">
            <a:spAutoFit/>
          </a:bodyPr>
          <a:lstStyle/>
          <a:p>
            <a:pPr algn="ctr"/>
            <a:r>
              <a:rPr lang="en-US" altLang="zh-CN" sz="1400" dirty="0" smtClean="0">
                <a:solidFill>
                  <a:schemeClr val="tx1"/>
                </a:solidFill>
                <a:latin typeface="微软雅黑" panose="020B0503020204020204" pitchFamily="34" charset="-122"/>
                <a:ea typeface="微软雅黑" panose="020B0503020204020204" pitchFamily="34" charset="-122"/>
              </a:rPr>
              <a:t>4</a:t>
            </a:r>
            <a:r>
              <a:rPr lang="zh-CN" altLang="en-US" sz="1400" dirty="0" smtClean="0">
                <a:solidFill>
                  <a:schemeClr val="tx1"/>
                </a:solidFill>
                <a:latin typeface="微软雅黑" panose="020B0503020204020204" pitchFamily="34" charset="-122"/>
                <a:ea typeface="微软雅黑" panose="020B0503020204020204" pitchFamily="34" charset="-122"/>
              </a:rPr>
              <a:t>、</a:t>
            </a:r>
            <a:r>
              <a:rPr lang="zh-CN" altLang="en-US" sz="1400" dirty="0">
                <a:solidFill>
                  <a:schemeClr val="tx1"/>
                </a:solidFill>
                <a:latin typeface="微软雅黑" panose="020B0503020204020204" pitchFamily="34" charset="-122"/>
                <a:ea typeface="微软雅黑" panose="020B0503020204020204" pitchFamily="34" charset="-122"/>
              </a:rPr>
              <a:t>品目筛选</a:t>
            </a:r>
            <a:endParaRPr lang="en-US" altLang="zh-CN" sz="1400" dirty="0">
              <a:solidFill>
                <a:schemeClr val="tx1"/>
              </a:solidFill>
              <a:latin typeface="微软雅黑" panose="020B0503020204020204" pitchFamily="34" charset="-122"/>
              <a:ea typeface="微软雅黑" panose="020B0503020204020204" pitchFamily="34" charset="-122"/>
            </a:endParaRPr>
          </a:p>
        </p:txBody>
      </p:sp>
      <p:sp>
        <p:nvSpPr>
          <p:cNvPr id="30" name="原创设计师QQ598969553      _6"/>
          <p:cNvSpPr/>
          <p:nvPr/>
        </p:nvSpPr>
        <p:spPr>
          <a:xfrm>
            <a:off x="3786182" y="1785932"/>
            <a:ext cx="1684020" cy="567055"/>
          </a:xfrm>
          <a:prstGeom prst="roundRect">
            <a:avLst/>
          </a:prstGeom>
          <a:solidFill>
            <a:schemeClr val="accent4">
              <a:lumMod val="40000"/>
              <a:lumOff val="60000"/>
            </a:schemeClr>
          </a:soli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endParaRPr lang="zh-CN" altLang="en-US" sz="1350">
              <a:solidFill>
                <a:prstClr val="black"/>
              </a:solidFill>
              <a:ea typeface="微软雅黑" panose="020B0503020204020204" pitchFamily="34" charset="-122"/>
            </a:endParaRPr>
          </a:p>
        </p:txBody>
      </p:sp>
      <p:sp>
        <p:nvSpPr>
          <p:cNvPr id="31" name="原创设计师QQ598969553      _14"/>
          <p:cNvSpPr txBox="1"/>
          <p:nvPr/>
        </p:nvSpPr>
        <p:spPr>
          <a:xfrm>
            <a:off x="4002206" y="1929948"/>
            <a:ext cx="1354455" cy="307777"/>
          </a:xfrm>
          <a:prstGeom prst="rect">
            <a:avLst/>
          </a:prstGeom>
          <a:noFill/>
        </p:spPr>
        <p:txBody>
          <a:bodyPr wrap="square" rtlCol="0">
            <a:spAutoFit/>
          </a:bodyPr>
          <a:lstStyle/>
          <a:p>
            <a:pPr algn="ctr"/>
            <a:r>
              <a:rPr lang="en-US" altLang="zh-CN" sz="1400" b="1" dirty="0">
                <a:latin typeface="微软雅黑" panose="020B0503020204020204" pitchFamily="34" charset="-122"/>
                <a:ea typeface="微软雅黑" panose="020B0503020204020204" pitchFamily="34" charset="-122"/>
              </a:rPr>
              <a:t>2</a:t>
            </a:r>
            <a:r>
              <a:rPr lang="zh-CN" altLang="en-US" sz="1400" b="1" dirty="0" smtClean="0">
                <a:latin typeface="微软雅黑" panose="020B0503020204020204" pitchFamily="34" charset="-122"/>
                <a:ea typeface="微软雅黑" panose="020B0503020204020204" pitchFamily="34" charset="-122"/>
              </a:rPr>
              <a:t>、管理用户</a:t>
            </a:r>
            <a:endParaRPr lang="zh-CN" altLang="en-US" sz="14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to="" calcmode="lin" valueType="num">
                                      <p:cBhvr>
                                        <p:cTn id="7" dur="1" fill="hold"/>
                                        <p:tgtEl>
                                          <p:spTgt spid="43"/>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 to="" calcmode="lin" valueType="num">
                                      <p:cBhvr>
                                        <p:cTn id="10" dur="1" fill="hold"/>
                                        <p:tgtEl>
                                          <p:spTgt spid="46"/>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anim to="" calcmode="lin" valueType="num">
                                      <p:cBhvr>
                                        <p:cTn id="15" dur="1" fill="hold"/>
                                        <p:tgtEl>
                                          <p:spTgt spid="47"/>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50"/>
                                        </p:tgtEl>
                                        <p:attrNameLst>
                                          <p:attrName>style.visibility</p:attrName>
                                        </p:attrNameLst>
                                      </p:cBhvr>
                                      <p:to>
                                        <p:strVal val="visible"/>
                                      </p:to>
                                    </p:set>
                                    <p:anim to="" calcmode="lin" valueType="num">
                                      <p:cBhvr>
                                        <p:cTn id="18" dur="1" fill="hold"/>
                                        <p:tgtEl>
                                          <p:spTgt spid="50"/>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anim to="" calcmode="lin" valueType="num">
                                      <p:cBhvr>
                                        <p:cTn id="23" dur="1" fill="hold"/>
                                        <p:tgtEl>
                                          <p:spTgt spid="58"/>
                                        </p:tgtEl>
                                        <p:attrNameLst>
                                          <p:attrName/>
                                        </p:attrNameLst>
                                      </p:cBhvr>
                                    </p:anim>
                                  </p:childTnLst>
                                </p:cTn>
                              </p:par>
                              <p:par>
                                <p:cTn id="24" presetID="24" presetClass="entr" presetSubtype="0"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 to="" calcmode="lin" valueType="num">
                                      <p:cBhvr>
                                        <p:cTn id="26" dur="1" fill="hold"/>
                                        <p:tgtEl>
                                          <p:spTgt spid="67"/>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71"/>
                                        </p:tgtEl>
                                        <p:attrNameLst>
                                          <p:attrName>style.visibility</p:attrName>
                                        </p:attrNameLst>
                                      </p:cBhvr>
                                      <p:to>
                                        <p:strVal val="visible"/>
                                      </p:to>
                                    </p:set>
                                    <p:anim to="" calcmode="lin" valueType="num">
                                      <p:cBhvr>
                                        <p:cTn id="31" dur="1" fill="hold"/>
                                        <p:tgtEl>
                                          <p:spTgt spid="71"/>
                                        </p:tgtEl>
                                        <p:attrNameLst>
                                          <p:attrName/>
                                        </p:attrNameLst>
                                      </p:cBhvr>
                                    </p:anim>
                                  </p:childTnLst>
                                </p:cTn>
                              </p:par>
                              <p:par>
                                <p:cTn id="32" presetID="24" presetClass="entr" presetSubtype="0" fill="hold" grpId="0" nodeType="withEffect">
                                  <p:stCondLst>
                                    <p:cond delay="0"/>
                                  </p:stCondLst>
                                  <p:childTnLst>
                                    <p:set>
                                      <p:cBhvr>
                                        <p:cTn id="33" dur="1" fill="hold">
                                          <p:stCondLst>
                                            <p:cond delay="0"/>
                                          </p:stCondLst>
                                        </p:cTn>
                                        <p:tgtEl>
                                          <p:spTgt spid="90"/>
                                        </p:tgtEl>
                                        <p:attrNameLst>
                                          <p:attrName>style.visibility</p:attrName>
                                        </p:attrNameLst>
                                      </p:cBhvr>
                                      <p:to>
                                        <p:strVal val="visible"/>
                                      </p:to>
                                    </p:set>
                                    <p:anim to="" calcmode="lin" valueType="num">
                                      <p:cBhvr>
                                        <p:cTn id="34" dur="1" fill="hold"/>
                                        <p:tgtEl>
                                          <p:spTgt spid="90"/>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 to="" calcmode="lin" valueType="num">
                                      <p:cBhvr>
                                        <p:cTn id="39" dur="1" fill="hold"/>
                                        <p:tgtEl>
                                          <p:spTgt spid="31"/>
                                        </p:tgtEl>
                                        <p:attrNameLst>
                                          <p:attrName/>
                                        </p:attrNameLst>
                                      </p:cBhvr>
                                    </p:anim>
                                  </p:childTnLst>
                                </p:cTn>
                              </p:par>
                              <p:par>
                                <p:cTn id="40" presetID="24"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 to="" calcmode="lin" valueType="num">
                                      <p:cBhvr>
                                        <p:cTn id="42" dur="1" fill="hold"/>
                                        <p:tgtEl>
                                          <p:spTgt spid="30"/>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89"/>
                                        </p:tgtEl>
                                        <p:attrNameLst>
                                          <p:attrName>style.visibility</p:attrName>
                                        </p:attrNameLst>
                                      </p:cBhvr>
                                      <p:to>
                                        <p:strVal val="visible"/>
                                      </p:to>
                                    </p:set>
                                    <p:anim to="" calcmode="lin" valueType="num">
                                      <p:cBhvr>
                                        <p:cTn id="47" dur="1" fill="hold"/>
                                        <p:tgtEl>
                                          <p:spTgt spid="89"/>
                                        </p:tgtEl>
                                        <p:attrNameLst>
                                          <p:attrName/>
                                        </p:attrNameLst>
                                      </p:cBhvr>
                                    </p:anim>
                                  </p:childTnLst>
                                </p:cTn>
                              </p:par>
                              <p:par>
                                <p:cTn id="48" presetID="24" presetClass="entr" presetSubtype="0" fill="hold" grpId="0" nodeType="withEffect">
                                  <p:stCondLst>
                                    <p:cond delay="0"/>
                                  </p:stCondLst>
                                  <p:childTnLst>
                                    <p:set>
                                      <p:cBhvr>
                                        <p:cTn id="49" dur="1" fill="hold">
                                          <p:stCondLst>
                                            <p:cond delay="0"/>
                                          </p:stCondLst>
                                        </p:cTn>
                                        <p:tgtEl>
                                          <p:spTgt spid="88"/>
                                        </p:tgtEl>
                                        <p:attrNameLst>
                                          <p:attrName>style.visibility</p:attrName>
                                        </p:attrNameLst>
                                      </p:cBhvr>
                                      <p:to>
                                        <p:strVal val="visible"/>
                                      </p:to>
                                    </p:set>
                                    <p:anim to="" calcmode="lin" valueType="num">
                                      <p:cBhvr>
                                        <p:cTn id="50" dur="1" fill="hold"/>
                                        <p:tgtEl>
                                          <p:spTgt spid="88"/>
                                        </p:tgtEl>
                                        <p:attrNameLst>
                                          <p:attrName/>
                                        </p:attrNameLst>
                                      </p:cBhvr>
                                    </p:anim>
                                  </p:childTnLst>
                                </p:cTn>
                              </p:par>
                            </p:childTnLst>
                          </p:cTn>
                        </p:par>
                      </p:childTnLst>
                    </p:cTn>
                  </p:par>
                  <p:par>
                    <p:cTn id="51" fill="hold">
                      <p:stCondLst>
                        <p:cond delay="indefinite"/>
                      </p:stCondLst>
                      <p:childTnLst>
                        <p:par>
                          <p:cTn id="52" fill="hold">
                            <p:stCondLst>
                              <p:cond delay="0"/>
                            </p:stCondLst>
                            <p:childTnLst>
                              <p:par>
                                <p:cTn id="53" presetID="24" presetClass="entr" presetSubtype="0" fill="hold" grpId="0" nodeType="clickEffect">
                                  <p:stCondLst>
                                    <p:cond delay="0"/>
                                  </p:stCondLst>
                                  <p:childTnLst>
                                    <p:set>
                                      <p:cBhvr>
                                        <p:cTn id="54" dur="1" fill="hold">
                                          <p:stCondLst>
                                            <p:cond delay="0"/>
                                          </p:stCondLst>
                                        </p:cTn>
                                        <p:tgtEl>
                                          <p:spTgt spid="94"/>
                                        </p:tgtEl>
                                        <p:attrNameLst>
                                          <p:attrName>style.visibility</p:attrName>
                                        </p:attrNameLst>
                                      </p:cBhvr>
                                      <p:to>
                                        <p:strVal val="visible"/>
                                      </p:to>
                                    </p:set>
                                    <p:anim to="" calcmode="lin" valueType="num">
                                      <p:cBhvr>
                                        <p:cTn id="55" dur="1" fill="hold"/>
                                        <p:tgtEl>
                                          <p:spTgt spid="94"/>
                                        </p:tgtEl>
                                        <p:attrNameLst>
                                          <p:attrName/>
                                        </p:attrNameLst>
                                      </p:cBhvr>
                                    </p:anim>
                                  </p:childTnLst>
                                </p:cTn>
                              </p:par>
                              <p:par>
                                <p:cTn id="56" presetID="24" presetClass="entr" presetSubtype="0" fill="hold" grpId="0" nodeType="withEffect">
                                  <p:stCondLst>
                                    <p:cond delay="0"/>
                                  </p:stCondLst>
                                  <p:childTnLst>
                                    <p:set>
                                      <p:cBhvr>
                                        <p:cTn id="57" dur="1" fill="hold">
                                          <p:stCondLst>
                                            <p:cond delay="0"/>
                                          </p:stCondLst>
                                        </p:cTn>
                                        <p:tgtEl>
                                          <p:spTgt spid="95"/>
                                        </p:tgtEl>
                                        <p:attrNameLst>
                                          <p:attrName>style.visibility</p:attrName>
                                        </p:attrNameLst>
                                      </p:cBhvr>
                                      <p:to>
                                        <p:strVal val="visible"/>
                                      </p:to>
                                    </p:set>
                                    <p:anim to="" calcmode="lin" valueType="num">
                                      <p:cBhvr>
                                        <p:cTn id="58" dur="1" fill="hold"/>
                                        <p:tgtEl>
                                          <p:spTgt spid="9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0" grpId="0"/>
      <p:bldP spid="67" grpId="0"/>
      <p:bldP spid="71" grpId="0" animBg="1"/>
      <p:bldP spid="88" grpId="0" animBg="1"/>
      <p:bldP spid="89" grpId="0"/>
      <p:bldP spid="90" grpId="0"/>
      <p:bldP spid="94" grpId="0" animBg="1"/>
      <p:bldP spid="95" grpId="0"/>
      <p:bldP spid="30" grpId="0" animBg="1"/>
      <p:bldP spid="3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56"/>
</p:tagLst>
</file>

<file path=ppt/tags/tag2.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Other"/>
  <p:tag name="MH_ORDER" val="2"/>
</p:tagLst>
</file>

<file path=ppt/theme/theme1.xml><?xml version="1.0" encoding="utf-8"?>
<a:theme xmlns:a="http://schemas.openxmlformats.org/drawingml/2006/main" name="第一PPT，www.1ppt.com​">
  <a:themeElements>
    <a:clrScheme name="自定义 1">
      <a:dk1>
        <a:sysClr val="windowText" lastClr="000000"/>
      </a:dk1>
      <a:lt1>
        <a:sysClr val="window" lastClr="FFFFFF"/>
      </a:lt1>
      <a:dk2>
        <a:srgbClr val="44546A"/>
      </a:dk2>
      <a:lt2>
        <a:srgbClr val="E7E6E6"/>
      </a:lt2>
      <a:accent1>
        <a:srgbClr val="0073C3"/>
      </a:accent1>
      <a:accent2>
        <a:srgbClr val="01B0F1"/>
      </a:accent2>
      <a:accent3>
        <a:srgbClr val="0073C3"/>
      </a:accent3>
      <a:accent4>
        <a:srgbClr val="01B0F1"/>
      </a:accent4>
      <a:accent5>
        <a:srgbClr val="0073C3"/>
      </a:accent5>
      <a:accent6>
        <a:srgbClr val="01B0F1"/>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3684</TotalTime>
  <Words>2457</Words>
  <Application>Microsoft Office PowerPoint</Application>
  <PresentationFormat>全屏显示(16:9)</PresentationFormat>
  <Paragraphs>349</Paragraphs>
  <Slides>43</Slides>
  <Notes>16</Notes>
  <HiddenSlides>0</HiddenSlides>
  <MMClips>0</MMClips>
  <ScaleCrop>false</ScaleCrop>
  <HeadingPairs>
    <vt:vector size="4" baseType="variant">
      <vt:variant>
        <vt:lpstr>主题</vt:lpstr>
      </vt:variant>
      <vt:variant>
        <vt:i4>1</vt:i4>
      </vt:variant>
      <vt:variant>
        <vt:lpstr>幻灯片标题</vt:lpstr>
      </vt:variant>
      <vt:variant>
        <vt:i4>43</vt:i4>
      </vt:variant>
    </vt:vector>
  </HeadingPairs>
  <TitlesOfParts>
    <vt:vector size="44" baseType="lpstr">
      <vt:lpstr>第一PPT，www.1ppt.com​</vt:lpstr>
      <vt:lpstr> </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vector>
  </TitlesOfParts>
  <Company>iTianKong.com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微立体创业计划书</dc:title>
  <dc:creator>www.1ppt.com</dc:creator>
  <cp:keywords>www.1ppt.com</cp:keywords>
  <cp:lastModifiedBy>admin</cp:lastModifiedBy>
  <cp:revision>386</cp:revision>
  <dcterms:created xsi:type="dcterms:W3CDTF">2015-12-26T16:30:42Z</dcterms:created>
  <dcterms:modified xsi:type="dcterms:W3CDTF">2019-08-01T04:33:41Z</dcterms:modified>
</cp:coreProperties>
</file>